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5" r:id="rId8"/>
    <p:sldId id="263" r:id="rId9"/>
    <p:sldId id="264" r:id="rId10"/>
    <p:sldId id="266" r:id="rId11"/>
    <p:sldId id="267" r:id="rId12"/>
    <p:sldId id="271" r:id="rId13"/>
    <p:sldId id="268" r:id="rId14"/>
    <p:sldId id="269" r:id="rId15"/>
    <p:sldId id="270"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D68FC-D6C2-4454-B82D-106A50CFF840}" v="19" dt="2019-10-16T14:24:16.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p:scale>
          <a:sx n="86" d="100"/>
          <a:sy n="86" d="100"/>
        </p:scale>
        <p:origin x="-42"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8C81FB5-C12C-49E1-9054-CCA75652EF9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 xmlns:a16="http://schemas.microsoft.com/office/drawing/2014/main" id="{DE94FAD8-040D-4E01-A99E-D6A34AE266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 xmlns:a16="http://schemas.microsoft.com/office/drawing/2014/main" id="{85E0C3AE-CAE6-4AF0-8055-0AB90E04638E}"/>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A5783B39-34AC-486B-A039-76B11915D54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 xmlns:a16="http://schemas.microsoft.com/office/drawing/2014/main" id="{BA0798CC-2295-4675-BE50-3B768893AA65}"/>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215132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B287FB0-335E-4D7C-B7C3-0766986ADD7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 xmlns:a16="http://schemas.microsoft.com/office/drawing/2014/main" id="{A01581CC-8C70-4C34-A29D-B5EA1E1D91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 xmlns:a16="http://schemas.microsoft.com/office/drawing/2014/main" id="{D41139C4-88C3-4D48-AB67-256ED216137B}"/>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A8E7D837-4E4B-4948-974E-F141C5D609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 xmlns:a16="http://schemas.microsoft.com/office/drawing/2014/main" id="{45864E7B-66CC-42F5-9C03-13FC250BD3DC}"/>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474671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 xmlns:a16="http://schemas.microsoft.com/office/drawing/2014/main" id="{ADFA8C49-AF65-48D9-A819-C519C71D23D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 xmlns:a16="http://schemas.microsoft.com/office/drawing/2014/main" id="{0EF01F18-6C2F-4505-8916-2DCAC5D3AFA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 xmlns:a16="http://schemas.microsoft.com/office/drawing/2014/main" id="{7682963C-C049-4AA4-849F-0FA1F9A75A9A}"/>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4D3B342C-6D37-4487-AC4E-9C3A630C7D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 xmlns:a16="http://schemas.microsoft.com/office/drawing/2014/main" id="{6A9E1EAC-0E7B-41C9-B74B-6385242FE258}"/>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25104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9552B3B-D1C2-4555-AD4A-3AAA2B67847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 xmlns:a16="http://schemas.microsoft.com/office/drawing/2014/main" id="{F43E0DB1-A4BB-4C78-989B-1B48618184C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 xmlns:a16="http://schemas.microsoft.com/office/drawing/2014/main" id="{34F46CF5-A33A-4DCE-BD1B-F4F5C9B268E3}"/>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526062BE-44AE-4B5E-9E47-3733799D35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 xmlns:a16="http://schemas.microsoft.com/office/drawing/2014/main" id="{53531FF0-DD08-4D76-A1C9-8244438641A1}"/>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2852029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3CA69D0-6F46-499E-B7B3-8CFA918EDBB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 xmlns:a16="http://schemas.microsoft.com/office/drawing/2014/main" id="{52CE1210-499B-420C-95A8-C7767FCE02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 xmlns:a16="http://schemas.microsoft.com/office/drawing/2014/main" id="{2D6A15C8-9D66-495F-9C9F-3CE821966102}"/>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AC233B01-34F1-4CE2-92F2-62A1819028E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 xmlns:a16="http://schemas.microsoft.com/office/drawing/2014/main" id="{0BB16FB3-D675-412F-BAE3-FF09C2C1DE9A}"/>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424941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3142D4E-88CB-4FCE-B2B4-C6822F69A85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 xmlns:a16="http://schemas.microsoft.com/office/drawing/2014/main" id="{B6158A9A-02E6-41C0-A479-1FBFF749AFE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 xmlns:a16="http://schemas.microsoft.com/office/drawing/2014/main" id="{D7503DCE-9E82-4A50-8580-1E17EC0A505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 xmlns:a16="http://schemas.microsoft.com/office/drawing/2014/main" id="{B7CE7FDF-6016-469F-87BD-75B4BDBA2BB4}"/>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6" name="Espace réservé du pied de page 5">
            <a:extLst>
              <a:ext uri="{FF2B5EF4-FFF2-40B4-BE49-F238E27FC236}">
                <a16:creationId xmlns="" xmlns:a16="http://schemas.microsoft.com/office/drawing/2014/main" id="{79F1E435-91FE-4DE0-978A-8834B54FD86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 xmlns:a16="http://schemas.microsoft.com/office/drawing/2014/main" id="{6DC3CA58-AB6E-4834-98C6-D760FD591533}"/>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9288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C7253E6-193D-413C-8DD7-4896889F0BD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 xmlns:a16="http://schemas.microsoft.com/office/drawing/2014/main" id="{47553018-0D30-445E-A656-12ACA7F88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 xmlns:a16="http://schemas.microsoft.com/office/drawing/2014/main" id="{5314F35E-BA53-41C8-AB6B-9824D7F5455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 xmlns:a16="http://schemas.microsoft.com/office/drawing/2014/main" id="{4ED08AB7-BE66-43E1-B84F-A888869031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 xmlns:a16="http://schemas.microsoft.com/office/drawing/2014/main" id="{E5C61E43-BE87-442A-8A19-4B118036A90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 xmlns:a16="http://schemas.microsoft.com/office/drawing/2014/main" id="{FC3E742C-33FA-4C23-98B0-35960911673E}"/>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8" name="Espace réservé du pied de page 7">
            <a:extLst>
              <a:ext uri="{FF2B5EF4-FFF2-40B4-BE49-F238E27FC236}">
                <a16:creationId xmlns="" xmlns:a16="http://schemas.microsoft.com/office/drawing/2014/main" id="{A36B5B7E-8902-4571-B785-A37B9632244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 xmlns:a16="http://schemas.microsoft.com/office/drawing/2014/main" id="{65B9265A-1A56-47DB-8E85-DF1DB99698F9}"/>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170715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5B40E37-5813-4752-8541-593D3733843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 xmlns:a16="http://schemas.microsoft.com/office/drawing/2014/main" id="{E1A62F12-DE33-4430-957D-6EAFF4C43A60}"/>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4" name="Espace réservé du pied de page 3">
            <a:extLst>
              <a:ext uri="{FF2B5EF4-FFF2-40B4-BE49-F238E27FC236}">
                <a16:creationId xmlns="" xmlns:a16="http://schemas.microsoft.com/office/drawing/2014/main" id="{48EAA1C7-1DA1-4270-94D0-33AA616D905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 xmlns:a16="http://schemas.microsoft.com/office/drawing/2014/main" id="{5F71D608-625A-460A-84FC-E1F1DB77F261}"/>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393082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 xmlns:a16="http://schemas.microsoft.com/office/drawing/2014/main" id="{3372A726-BE25-440E-B820-2F3851F7A7B6}"/>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3" name="Espace réservé du pied de page 2">
            <a:extLst>
              <a:ext uri="{FF2B5EF4-FFF2-40B4-BE49-F238E27FC236}">
                <a16:creationId xmlns="" xmlns:a16="http://schemas.microsoft.com/office/drawing/2014/main" id="{AE8C9635-176D-4A4D-B938-8174C906587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 xmlns:a16="http://schemas.microsoft.com/office/drawing/2014/main" id="{13C83D25-BCB4-4A07-8F6F-597087A0486C}"/>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251033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55D2D1A-BBBA-47A0-A380-C41D0452D7B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 xmlns:a16="http://schemas.microsoft.com/office/drawing/2014/main" id="{7844BD2B-1AD4-4D7C-8F29-C350B72FD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 xmlns:a16="http://schemas.microsoft.com/office/drawing/2014/main" id="{888AF44A-B3B2-4CDC-B97E-4AA4A5841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 xmlns:a16="http://schemas.microsoft.com/office/drawing/2014/main" id="{D2C43B51-C4B1-477D-8F10-55DF1B2D9320}"/>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6" name="Espace réservé du pied de page 5">
            <a:extLst>
              <a:ext uri="{FF2B5EF4-FFF2-40B4-BE49-F238E27FC236}">
                <a16:creationId xmlns="" xmlns:a16="http://schemas.microsoft.com/office/drawing/2014/main" id="{8D7FAE6F-7F01-4BFC-B40D-4477619BE38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 xmlns:a16="http://schemas.microsoft.com/office/drawing/2014/main" id="{BFF7DB17-6B26-4904-A293-27D1DCD7D975}"/>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2186254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6287EADC-4738-4FE4-B46F-CDD3596B78A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 xmlns:a16="http://schemas.microsoft.com/office/drawing/2014/main" id="{BCB78324-47BE-4B23-8A37-E9B844384C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 xmlns:a16="http://schemas.microsoft.com/office/drawing/2014/main" id="{B098DD5E-523E-48C1-9F43-69E4FE70A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 xmlns:a16="http://schemas.microsoft.com/office/drawing/2014/main" id="{2E7A51AB-6BD4-4709-87A5-847D1310D9C2}"/>
              </a:ext>
            </a:extLst>
          </p:cNvPr>
          <p:cNvSpPr>
            <a:spLocks noGrp="1"/>
          </p:cNvSpPr>
          <p:nvPr>
            <p:ph type="dt" sz="half" idx="10"/>
          </p:nvPr>
        </p:nvSpPr>
        <p:spPr/>
        <p:txBody>
          <a:bodyPr/>
          <a:lstStyle/>
          <a:p>
            <a:fld id="{5DBC572C-394E-41D4-9944-8CA4762DB387}" type="datetimeFigureOut">
              <a:rPr lang="fr-FR" smtClean="0"/>
              <a:t>17/10/2019</a:t>
            </a:fld>
            <a:endParaRPr lang="fr-FR"/>
          </a:p>
        </p:txBody>
      </p:sp>
      <p:sp>
        <p:nvSpPr>
          <p:cNvPr id="6" name="Espace réservé du pied de page 5">
            <a:extLst>
              <a:ext uri="{FF2B5EF4-FFF2-40B4-BE49-F238E27FC236}">
                <a16:creationId xmlns="" xmlns:a16="http://schemas.microsoft.com/office/drawing/2014/main" id="{CF168078-1DE6-43D2-A439-3DE2AD615C3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 xmlns:a16="http://schemas.microsoft.com/office/drawing/2014/main" id="{18230DF4-5C8A-4B91-8701-890BC1A7161A}"/>
              </a:ext>
            </a:extLst>
          </p:cNvPr>
          <p:cNvSpPr>
            <a:spLocks noGrp="1"/>
          </p:cNvSpPr>
          <p:nvPr>
            <p:ph type="sldNum" sz="quarter" idx="12"/>
          </p:nvPr>
        </p:nvSpPr>
        <p:spPr/>
        <p:txBody>
          <a:bodyPr/>
          <a:lstStyle/>
          <a:p>
            <a:fld id="{7845DD7A-5885-46BE-AF6D-DA3974BCFF09}" type="slidenum">
              <a:rPr lang="fr-FR" smtClean="0"/>
              <a:t>‹N°›</a:t>
            </a:fld>
            <a:endParaRPr lang="fr-FR"/>
          </a:p>
        </p:txBody>
      </p:sp>
    </p:spTree>
    <p:extLst>
      <p:ext uri="{BB962C8B-B14F-4D97-AF65-F5344CB8AC3E}">
        <p14:creationId xmlns:p14="http://schemas.microsoft.com/office/powerpoint/2010/main" val="1528330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 xmlns:a16="http://schemas.microsoft.com/office/drawing/2014/main" id="{78D6E6EF-6BAE-4F48-B233-8386A0644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 xmlns:a16="http://schemas.microsoft.com/office/drawing/2014/main" id="{F06123B0-4E6D-4412-B87A-D8036095A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 xmlns:a16="http://schemas.microsoft.com/office/drawing/2014/main" id="{F0C0F02B-CE1B-4FA2-BC4B-33AD9E8AB8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C572C-394E-41D4-9944-8CA4762DB387}" type="datetimeFigureOut">
              <a:rPr lang="fr-FR" smtClean="0"/>
              <a:t>17/10/2019</a:t>
            </a:fld>
            <a:endParaRPr lang="fr-FR"/>
          </a:p>
        </p:txBody>
      </p:sp>
      <p:sp>
        <p:nvSpPr>
          <p:cNvPr id="5" name="Espace réservé du pied de page 4">
            <a:extLst>
              <a:ext uri="{FF2B5EF4-FFF2-40B4-BE49-F238E27FC236}">
                <a16:creationId xmlns="" xmlns:a16="http://schemas.microsoft.com/office/drawing/2014/main" id="{5B1F5BAE-B704-4D9E-BEFB-ABDDCFD114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 xmlns:a16="http://schemas.microsoft.com/office/drawing/2014/main" id="{E6FE3CD4-A1A0-47C8-97D2-052D00EFE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45DD7A-5885-46BE-AF6D-DA3974BCFF09}" type="slidenum">
              <a:rPr lang="fr-FR" smtClean="0"/>
              <a:t>‹N°›</a:t>
            </a:fld>
            <a:endParaRPr lang="fr-FR"/>
          </a:p>
        </p:txBody>
      </p:sp>
    </p:spTree>
    <p:extLst>
      <p:ext uri="{BB962C8B-B14F-4D97-AF65-F5344CB8AC3E}">
        <p14:creationId xmlns:p14="http://schemas.microsoft.com/office/powerpoint/2010/main" val="40985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KobG-CCDjsQ?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B258322-28AD-4C16-8240-43B6B279EFD5}"/>
              </a:ext>
            </a:extLst>
          </p:cNvPr>
          <p:cNvSpPr>
            <a:spLocks noGrp="1"/>
          </p:cNvSpPr>
          <p:nvPr>
            <p:ph type="ctrTitle"/>
          </p:nvPr>
        </p:nvSpPr>
        <p:spPr>
          <a:xfrm>
            <a:off x="6746628" y="1783959"/>
            <a:ext cx="4645250" cy="2889114"/>
          </a:xfrm>
        </p:spPr>
        <p:txBody>
          <a:bodyPr anchor="b">
            <a:normAutofit/>
          </a:bodyPr>
          <a:lstStyle/>
          <a:p>
            <a:pPr algn="l"/>
            <a:r>
              <a:rPr lang="fr-FR" sz="4700" dirty="0"/>
              <a:t>l’échec des monarchies constitutionnelles (1814-1848) </a:t>
            </a:r>
          </a:p>
        </p:txBody>
      </p:sp>
      <p:sp>
        <p:nvSpPr>
          <p:cNvPr id="3" name="Sous-titre 2">
            <a:extLst>
              <a:ext uri="{FF2B5EF4-FFF2-40B4-BE49-F238E27FC236}">
                <a16:creationId xmlns="" xmlns:a16="http://schemas.microsoft.com/office/drawing/2014/main" id="{B5B247DB-9FB9-4134-BFC9-46E0FA7CBC59}"/>
              </a:ext>
            </a:extLst>
          </p:cNvPr>
          <p:cNvSpPr>
            <a:spLocks noGrp="1"/>
          </p:cNvSpPr>
          <p:nvPr>
            <p:ph type="subTitle" idx="1"/>
          </p:nvPr>
        </p:nvSpPr>
        <p:spPr>
          <a:xfrm>
            <a:off x="6746627" y="4750893"/>
            <a:ext cx="4645250" cy="1735632"/>
          </a:xfrm>
        </p:spPr>
        <p:txBody>
          <a:bodyPr anchor="t">
            <a:normAutofit fontScale="92500" lnSpcReduction="10000"/>
          </a:bodyPr>
          <a:lstStyle/>
          <a:p>
            <a:pPr algn="just"/>
            <a:r>
              <a:rPr lang="fr-FR" sz="2000" b="1" dirty="0"/>
              <a:t>Louis XVIII </a:t>
            </a:r>
            <a:r>
              <a:rPr lang="fr-FR" sz="2000" dirty="0"/>
              <a:t>(1814-1824), le roi podagre (</a:t>
            </a:r>
            <a:r>
              <a:rPr lang="fr-FR" sz="2000" i="1" dirty="0"/>
              <a:t>id est </a:t>
            </a:r>
            <a:r>
              <a:rPr lang="fr-FR" sz="2000" dirty="0"/>
              <a:t>souffrant de la goutte) ; deuxième frère de Louis XVI, il devient roi à 58 ans. C’est le dernier monarque français qui mourut roi de France. Souverain réaliste, il gouverne sagement et tient compte des acquis de la Révolution et de l’Empire.</a:t>
            </a:r>
            <a:endParaRPr lang="fr-FR" sz="2000" i="1" dirty="0"/>
          </a:p>
        </p:txBody>
      </p:sp>
      <p:sp>
        <p:nvSpPr>
          <p:cNvPr id="10" name="Freeform: Shape 9">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 4" descr="Une image contenant personne, habits, intérieur, portant&#10;&#10;Description générée automatiquement">
            <a:extLst>
              <a:ext uri="{FF2B5EF4-FFF2-40B4-BE49-F238E27FC236}">
                <a16:creationId xmlns="" xmlns:a16="http://schemas.microsoft.com/office/drawing/2014/main" id="{C6E6BD67-28BB-4812-8E47-5FADCF7B0938}"/>
              </a:ext>
            </a:extLst>
          </p:cNvPr>
          <p:cNvPicPr>
            <a:picLocks noChangeAspect="1"/>
          </p:cNvPicPr>
          <p:nvPr/>
        </p:nvPicPr>
        <p:blipFill rotWithShape="1">
          <a:blip r:embed="rId2">
            <a:extLst>
              <a:ext uri="{28A0092B-C50C-407E-A947-70E740481C1C}">
                <a14:useLocalDpi xmlns:a14="http://schemas.microsoft.com/office/drawing/2010/main" val="0"/>
              </a:ext>
            </a:extLst>
          </a:blip>
          <a:srcRect r="-1" b="24295"/>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4878329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681CEE3-DE30-4DED-8673-7B4897B18B37}"/>
              </a:ext>
            </a:extLst>
          </p:cNvPr>
          <p:cNvSpPr>
            <a:spLocks noGrp="1"/>
          </p:cNvSpPr>
          <p:nvPr>
            <p:ph type="title"/>
          </p:nvPr>
        </p:nvSpPr>
        <p:spPr/>
        <p:txBody>
          <a:bodyPr/>
          <a:lstStyle/>
          <a:p>
            <a:pPr algn="ctr"/>
            <a:r>
              <a:rPr lang="fr-FR" b="1" dirty="0"/>
              <a:t>Chronologie principale 1830-1848</a:t>
            </a:r>
          </a:p>
        </p:txBody>
      </p:sp>
      <p:sp>
        <p:nvSpPr>
          <p:cNvPr id="3" name="Espace réservé du contenu 2">
            <a:extLst>
              <a:ext uri="{FF2B5EF4-FFF2-40B4-BE49-F238E27FC236}">
                <a16:creationId xmlns="" xmlns:a16="http://schemas.microsoft.com/office/drawing/2014/main" id="{6DF381DA-E063-4E30-B341-72E0ECA011BF}"/>
              </a:ext>
            </a:extLst>
          </p:cNvPr>
          <p:cNvSpPr>
            <a:spLocks noGrp="1"/>
          </p:cNvSpPr>
          <p:nvPr>
            <p:ph idx="1"/>
          </p:nvPr>
        </p:nvSpPr>
        <p:spPr/>
        <p:txBody>
          <a:bodyPr>
            <a:normAutofit fontScale="62500" lnSpcReduction="20000"/>
          </a:bodyPr>
          <a:lstStyle/>
          <a:p>
            <a:pPr>
              <a:buFont typeface="Wingdings" panose="05000000000000000000" pitchFamily="2" charset="2"/>
              <a:buChar char="Ø"/>
            </a:pPr>
            <a:r>
              <a:rPr lang="fr-FR" sz="1400" dirty="0"/>
              <a:t>2 novembre 1830 : formation du ministère dirigé par le banquier Laffitte, chef des Libéraux.</a:t>
            </a:r>
          </a:p>
          <a:p>
            <a:pPr>
              <a:buFont typeface="Wingdings" panose="05000000000000000000" pitchFamily="2" charset="2"/>
              <a:buChar char="Ø"/>
            </a:pPr>
            <a:r>
              <a:rPr lang="fr-FR" sz="1400" dirty="0"/>
              <a:t>13 mars 1831 : émeutes populaires à Paris, Laffitte est remplacé par </a:t>
            </a:r>
            <a:r>
              <a:rPr lang="fr-FR" sz="1400" b="1" dirty="0"/>
              <a:t>Casimir Perier</a:t>
            </a:r>
            <a:r>
              <a:rPr lang="fr-FR" sz="1400" dirty="0"/>
              <a:t>, chef des conservateurs.</a:t>
            </a:r>
          </a:p>
          <a:p>
            <a:pPr>
              <a:buFont typeface="Wingdings" panose="05000000000000000000" pitchFamily="2" charset="2"/>
              <a:buChar char="Ø"/>
            </a:pPr>
            <a:r>
              <a:rPr lang="fr-FR" sz="1400" dirty="0"/>
              <a:t>1832 : grande </a:t>
            </a:r>
            <a:r>
              <a:rPr lang="fr-FR" sz="1400" b="1" dirty="0"/>
              <a:t>épidémie de choléra </a:t>
            </a:r>
            <a:r>
              <a:rPr lang="fr-FR" sz="1400" dirty="0"/>
              <a:t>en France, Casimir Perier en meurt le 16 mai. 12 octobre, formation du ministère Soult, ancien maréchal de Napoléon, Jean-de-Dieu Soult fut le fondateur de la Légion étrangère et sera le premier ministre de Louis –Philippe qui resta le plus longtemps en poste (plus de 8 ans sur plusieurs périodes).</a:t>
            </a:r>
          </a:p>
          <a:p>
            <a:pPr>
              <a:buFont typeface="Wingdings" panose="05000000000000000000" pitchFamily="2" charset="2"/>
              <a:buChar char="Ø"/>
            </a:pPr>
            <a:r>
              <a:rPr lang="fr-FR" sz="1400" dirty="0"/>
              <a:t>1er juin 1832  : Le </a:t>
            </a:r>
            <a:r>
              <a:rPr lang="fr-FR" sz="1400" b="1" dirty="0"/>
              <a:t>général Lamarque </a:t>
            </a:r>
            <a:r>
              <a:rPr lang="fr-FR" sz="1400" dirty="0"/>
              <a:t>meurt à la suite de son infection liée au choléra le. Ses obsèques furent prétexte à l’insurrection républicaine de 1832 (qui servit d'arrière-plan à une partie des Misérables de Victor Hugo), réprimée par la troupe. En effet, Lamarque était devenu un symbole populaire, d'une part du fait de sa renommée d'ancien officier et d'homme politique « à principes » issu de la Révolution et de l'ère napoléonienne, et d'autre part du fait de son engagement républicain. Il était respecté pour ses facultés d'action : c'était un député de gauche populaire ainsi qu'un des chefs républicains.</a:t>
            </a:r>
          </a:p>
          <a:p>
            <a:pPr>
              <a:buFont typeface="Wingdings" panose="05000000000000000000" pitchFamily="2" charset="2"/>
              <a:buChar char="Ø"/>
            </a:pPr>
            <a:r>
              <a:rPr lang="fr-FR" sz="1400" dirty="0"/>
              <a:t>28 juin 1833 : </a:t>
            </a:r>
            <a:r>
              <a:rPr lang="fr-FR" sz="1400" b="1" dirty="0"/>
              <a:t>Loi Guizot </a:t>
            </a:r>
            <a:r>
              <a:rPr lang="fr-FR" sz="1400" dirty="0"/>
              <a:t>imposant la construction d’une école publique élémentaire dans chaque commune et des écoles normales pour former des instituteurs dans chaque département.</a:t>
            </a:r>
          </a:p>
          <a:p>
            <a:pPr>
              <a:buFont typeface="Wingdings" panose="05000000000000000000" pitchFamily="2" charset="2"/>
              <a:buChar char="Ø"/>
            </a:pPr>
            <a:r>
              <a:rPr lang="fr-FR" sz="1400" dirty="0"/>
              <a:t>13 avril 1834 : répression de la </a:t>
            </a:r>
            <a:r>
              <a:rPr lang="fr-FR" sz="1400" b="1" dirty="0"/>
              <a:t>révolte des Canuts </a:t>
            </a:r>
            <a:r>
              <a:rPr lang="fr-FR" sz="1400" dirty="0"/>
              <a:t>(fabrique de soie) à Lyon, première insurrection sociale ouvrière de l’ère industrielle contre la mécanisation des usines.</a:t>
            </a:r>
          </a:p>
          <a:p>
            <a:pPr>
              <a:buFont typeface="Wingdings" panose="05000000000000000000" pitchFamily="2" charset="2"/>
              <a:buChar char="Ø"/>
            </a:pPr>
            <a:r>
              <a:rPr lang="fr-FR" sz="1400" dirty="0"/>
              <a:t>28 juillet 1935 : </a:t>
            </a:r>
            <a:r>
              <a:rPr lang="fr-FR" sz="1400" b="1" dirty="0"/>
              <a:t>attentat de Fieschi </a:t>
            </a:r>
            <a:r>
              <a:rPr lang="fr-FR" sz="1400" dirty="0"/>
              <a:t>–républicain corse- contre Louis-Philippe, qui fait 20 morts et 40 blessés par une « machine infernale ».</a:t>
            </a:r>
          </a:p>
          <a:p>
            <a:pPr>
              <a:buFont typeface="Wingdings" panose="05000000000000000000" pitchFamily="2" charset="2"/>
              <a:buChar char="Ø"/>
            </a:pPr>
            <a:r>
              <a:rPr lang="fr-FR" sz="1400" dirty="0"/>
              <a:t>30 octobre 1836 : </a:t>
            </a:r>
            <a:r>
              <a:rPr lang="fr-FR" sz="1400" b="1" dirty="0"/>
              <a:t>Louis-Napoléon Bonaparte</a:t>
            </a:r>
            <a:r>
              <a:rPr lang="fr-FR" sz="1400" dirty="0"/>
              <a:t>, neveu de Napoléon et fils de Louis tente de soulever la </a:t>
            </a:r>
            <a:r>
              <a:rPr lang="fr-FR" sz="1400" b="1" dirty="0"/>
              <a:t>garnison de Strasbourg</a:t>
            </a:r>
            <a:r>
              <a:rPr lang="fr-FR" sz="1400" dirty="0"/>
              <a:t>.</a:t>
            </a:r>
          </a:p>
          <a:p>
            <a:pPr>
              <a:buFont typeface="Wingdings" panose="05000000000000000000" pitchFamily="2" charset="2"/>
              <a:buChar char="Ø"/>
            </a:pPr>
            <a:r>
              <a:rPr lang="fr-FR" sz="1400" dirty="0"/>
              <a:t>1</a:t>
            </a:r>
            <a:r>
              <a:rPr lang="fr-FR" sz="1400" baseline="30000" dirty="0"/>
              <a:t>er</a:t>
            </a:r>
            <a:r>
              <a:rPr lang="fr-FR" sz="1400" dirty="0"/>
              <a:t> mars 1840 : après des émeutes à Paris l’année précédente, </a:t>
            </a:r>
            <a:r>
              <a:rPr lang="fr-FR" sz="1400" b="1" dirty="0"/>
              <a:t>Adolphe Thiers </a:t>
            </a:r>
            <a:r>
              <a:rPr lang="fr-FR" sz="1400" dirty="0"/>
              <a:t>forme un gouvernement de gauche.</a:t>
            </a:r>
          </a:p>
          <a:p>
            <a:pPr>
              <a:buFont typeface="Wingdings" panose="05000000000000000000" pitchFamily="2" charset="2"/>
              <a:buChar char="Ø"/>
            </a:pPr>
            <a:r>
              <a:rPr lang="fr-FR" sz="1400" dirty="0"/>
              <a:t>6 août 1840 : nouvelle tentative de Louis-Napoléon à</a:t>
            </a:r>
            <a:r>
              <a:rPr lang="fr-FR" sz="1400" b="1" dirty="0"/>
              <a:t> Boulogne-sur-Mer</a:t>
            </a:r>
            <a:r>
              <a:rPr lang="fr-FR" sz="1400" dirty="0"/>
              <a:t>. Il est emprisonné au </a:t>
            </a:r>
            <a:r>
              <a:rPr lang="fr-FR" sz="1400" b="1" dirty="0"/>
              <a:t>fort de Ham </a:t>
            </a:r>
            <a:r>
              <a:rPr lang="fr-FR" sz="1400" dirty="0"/>
              <a:t>(Somme).</a:t>
            </a:r>
          </a:p>
          <a:p>
            <a:pPr>
              <a:buFont typeface="Wingdings" panose="05000000000000000000" pitchFamily="2" charset="2"/>
              <a:buChar char="Ø"/>
            </a:pPr>
            <a:r>
              <a:rPr lang="fr-FR" sz="1400" dirty="0"/>
              <a:t>29 octobre 1840 : après la démission de Thiers, Soult redevient premier ministre. Avec François Guizot aux affaires étrangères et véritable tête du gouvernement, ce ministère fut le plus stable du règne puisqu’il dura jusqu’en 1847, Guizot poursuivant cette ligne en tant que premier ministre en 1848 jusqu’à la chute du régime. </a:t>
            </a:r>
            <a:endParaRPr lang="fr-FR" sz="1400" dirty="0" smtClean="0"/>
          </a:p>
          <a:p>
            <a:pPr>
              <a:buFont typeface="Wingdings" panose="05000000000000000000" pitchFamily="2" charset="2"/>
              <a:buChar char="Ø"/>
            </a:pPr>
            <a:r>
              <a:rPr lang="fr-FR" sz="1400" dirty="0" smtClean="0"/>
              <a:t>14 </a:t>
            </a:r>
            <a:r>
              <a:rPr lang="fr-FR" sz="1400" dirty="0"/>
              <a:t>Décembre 1840 retour des </a:t>
            </a:r>
            <a:r>
              <a:rPr lang="fr-FR" sz="1400" b="1" dirty="0"/>
              <a:t>Cendres de Napoléon</a:t>
            </a:r>
            <a:r>
              <a:rPr lang="fr-FR" sz="1400" dirty="0"/>
              <a:t>, dont le tombeau est placé aux Invalides. La publication du Mémorial de Sainte-Hélène en 1822 et surtout ses différentes rééditions (1832 et 1842) font renaître le mythe napoléonien tombé dans l’oubli. Victor Hugo ira jusqu’à dire à la chambre des pairs, où il est député libéral : « tenez, parlons un peu de l’empereur, cela nous fera du bien » (15 juin 1847).</a:t>
            </a:r>
          </a:p>
          <a:p>
            <a:pPr>
              <a:buFont typeface="Wingdings" panose="05000000000000000000" pitchFamily="2" charset="2"/>
              <a:buChar char="Ø"/>
            </a:pPr>
            <a:r>
              <a:rPr lang="fr-FR" sz="1400" dirty="0"/>
              <a:t>2 mai 1843 : inauguration de la ligne de </a:t>
            </a:r>
            <a:r>
              <a:rPr lang="fr-FR" sz="1400" b="1" dirty="0"/>
              <a:t>chemin de fer Paris-Orléans et Paris-Rouen.</a:t>
            </a:r>
            <a:r>
              <a:rPr lang="fr-FR" sz="1400" dirty="0"/>
              <a:t> La ligne « centre » </a:t>
            </a:r>
            <a:r>
              <a:rPr lang="fr-FR" sz="1400" b="1" dirty="0"/>
              <a:t>Paris-Bourges</a:t>
            </a:r>
            <a:r>
              <a:rPr lang="fr-FR" sz="1400" dirty="0"/>
              <a:t> sera ouverte en 1847.</a:t>
            </a:r>
          </a:p>
          <a:p>
            <a:pPr>
              <a:buFont typeface="Wingdings" panose="05000000000000000000" pitchFamily="2" charset="2"/>
              <a:buChar char="Ø"/>
            </a:pPr>
            <a:r>
              <a:rPr lang="fr-FR" sz="1400" dirty="0"/>
              <a:t>25 mai 1846 : Louis-Napoléon s’évade du fort de Ham.</a:t>
            </a:r>
          </a:p>
          <a:p>
            <a:pPr>
              <a:buFont typeface="Wingdings" panose="05000000000000000000" pitchFamily="2" charset="2"/>
              <a:buChar char="Ø"/>
            </a:pPr>
            <a:r>
              <a:rPr lang="fr-FR" sz="1400" dirty="0"/>
              <a:t>9 juillet-25 décembre 1847 : </a:t>
            </a:r>
            <a:r>
              <a:rPr lang="fr-FR" sz="1400" b="1" dirty="0"/>
              <a:t>campagne des  « banquets ».</a:t>
            </a:r>
          </a:p>
          <a:p>
            <a:pPr>
              <a:buFont typeface="Wingdings" panose="05000000000000000000" pitchFamily="2" charset="2"/>
              <a:buChar char="Ø"/>
            </a:pPr>
            <a:r>
              <a:rPr lang="fr-FR" sz="1400" dirty="0"/>
              <a:t>22-24 février 1848, révolution de 1848 à Paris, suite à l’interdiction d’un banquet. Louis-Philippe abdique en faveur de son petit-fils, le comte de Paris, non reconnu par la Chambre.</a:t>
            </a:r>
          </a:p>
        </p:txBody>
      </p:sp>
    </p:spTree>
    <p:extLst>
      <p:ext uri="{BB962C8B-B14F-4D97-AF65-F5344CB8AC3E}">
        <p14:creationId xmlns:p14="http://schemas.microsoft.com/office/powerpoint/2010/main" val="2209443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700A6DD-48D9-4A31-91CA-42CFAD9F9B9B}"/>
              </a:ext>
            </a:extLst>
          </p:cNvPr>
          <p:cNvSpPr>
            <a:spLocks noGrp="1"/>
          </p:cNvSpPr>
          <p:nvPr>
            <p:ph type="title"/>
          </p:nvPr>
        </p:nvSpPr>
        <p:spPr/>
        <p:txBody>
          <a:bodyPr/>
          <a:lstStyle/>
          <a:p>
            <a:r>
              <a:rPr lang="fr-FR" b="1" dirty="0"/>
              <a:t>Une girouette magnifique : le maréchal Soult</a:t>
            </a:r>
          </a:p>
        </p:txBody>
      </p:sp>
      <p:pic>
        <p:nvPicPr>
          <p:cNvPr id="5" name="Espace réservé du contenu 4" descr="Une image contenant personne, habits, homme, portant&#10;&#10;Description générée automatiquement">
            <a:extLst>
              <a:ext uri="{FF2B5EF4-FFF2-40B4-BE49-F238E27FC236}">
                <a16:creationId xmlns="" xmlns:a16="http://schemas.microsoft.com/office/drawing/2014/main" id="{5B2217A5-D0AE-4E63-BB76-DDC7731FC2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718" y="1683761"/>
            <a:ext cx="3530964" cy="4351338"/>
          </a:xfrm>
        </p:spPr>
      </p:pic>
      <p:sp>
        <p:nvSpPr>
          <p:cNvPr id="6" name="Rectangle 5">
            <a:extLst>
              <a:ext uri="{FF2B5EF4-FFF2-40B4-BE49-F238E27FC236}">
                <a16:creationId xmlns="" xmlns:a16="http://schemas.microsoft.com/office/drawing/2014/main" id="{6462D6ED-D3CB-49B0-ADB8-1C224D22BF34}"/>
              </a:ext>
            </a:extLst>
          </p:cNvPr>
          <p:cNvSpPr/>
          <p:nvPr/>
        </p:nvSpPr>
        <p:spPr>
          <a:xfrm>
            <a:off x="4648200" y="1743788"/>
            <a:ext cx="7256929" cy="4539128"/>
          </a:xfrm>
          <a:prstGeom prst="rect">
            <a:avLst/>
          </a:prstGeom>
        </p:spPr>
        <p:txBody>
          <a:bodyPr wrap="square">
            <a:spAutoFit/>
          </a:bodyPr>
          <a:lstStyle/>
          <a:p>
            <a:pPr>
              <a:lnSpc>
                <a:spcPct val="107000"/>
              </a:lnSpc>
              <a:spcAft>
                <a:spcPts val="800"/>
              </a:spcAft>
            </a:pPr>
            <a:r>
              <a:rPr lang="fr-FR" sz="1400" b="1" dirty="0">
                <a:latin typeface="Calibri" panose="020F0502020204030204" pitchFamily="34" charset="0"/>
                <a:ea typeface="Calibri" panose="020F0502020204030204" pitchFamily="34" charset="0"/>
                <a:cs typeface="Times New Roman" panose="02020603050405020304" pitchFamily="18" charset="0"/>
              </a:rPr>
              <a:t>Maréchal Soult : 1769-1851, portrait de 1832, alors président du conseil.</a:t>
            </a:r>
          </a:p>
          <a:p>
            <a:pPr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Né la même année que Napoléon, maréchal de France en 1804, il joue un rôle décisif à </a:t>
            </a:r>
            <a:r>
              <a:rPr lang="fr-FR" sz="1400" b="1" dirty="0">
                <a:latin typeface="Calibri" panose="020F0502020204030204" pitchFamily="34" charset="0"/>
                <a:ea typeface="Calibri" panose="020F0502020204030204" pitchFamily="34" charset="0"/>
                <a:cs typeface="Times New Roman" panose="02020603050405020304" pitchFamily="18" charset="0"/>
              </a:rPr>
              <a:t>Austerlitz</a:t>
            </a:r>
            <a:r>
              <a:rPr lang="fr-FR" sz="1400" dirty="0">
                <a:latin typeface="Calibri" panose="020F0502020204030204" pitchFamily="34" charset="0"/>
                <a:ea typeface="Calibri" panose="020F0502020204030204" pitchFamily="34" charset="0"/>
                <a:cs typeface="Times New Roman" panose="02020603050405020304" pitchFamily="18" charset="0"/>
              </a:rPr>
              <a:t>, Napoléon le surnommant «</a:t>
            </a:r>
            <a:r>
              <a:rPr lang="fr-FR" sz="1400" b="1" dirty="0">
                <a:latin typeface="Calibri" panose="020F0502020204030204" pitchFamily="34" charset="0"/>
                <a:ea typeface="Calibri" panose="020F0502020204030204" pitchFamily="34" charset="0"/>
                <a:cs typeface="Times New Roman" panose="02020603050405020304" pitchFamily="18" charset="0"/>
              </a:rPr>
              <a:t> le premier manœuvrier d’Europe</a:t>
            </a:r>
            <a:r>
              <a:rPr lang="fr-FR" sz="1400" dirty="0">
                <a:latin typeface="Calibri" panose="020F0502020204030204" pitchFamily="34" charset="0"/>
                <a:ea typeface="Calibri" panose="020F0502020204030204" pitchFamily="34" charset="0"/>
                <a:cs typeface="Times New Roman" panose="02020603050405020304" pitchFamily="18" charset="0"/>
              </a:rPr>
              <a:t> ». Cependant, c’est un homme prudent, et la bravoure ne l’étouffe pas. En 1814, il offre ses services à Louis XVIII qui le nomme </a:t>
            </a:r>
            <a:r>
              <a:rPr lang="fr-FR" sz="1400" b="1" dirty="0">
                <a:latin typeface="Calibri" panose="020F0502020204030204" pitchFamily="34" charset="0"/>
                <a:ea typeface="Calibri" panose="020F0502020204030204" pitchFamily="34" charset="0"/>
                <a:cs typeface="Times New Roman" panose="02020603050405020304" pitchFamily="18" charset="0"/>
              </a:rPr>
              <a:t>ministre de la guerre</a:t>
            </a:r>
            <a:r>
              <a:rPr lang="fr-FR" sz="1400" dirty="0">
                <a:latin typeface="Calibri" panose="020F0502020204030204" pitchFamily="34" charset="0"/>
                <a:ea typeface="Calibri" panose="020F0502020204030204" pitchFamily="34" charset="0"/>
                <a:cs typeface="Times New Roman" panose="02020603050405020304" pitchFamily="18" charset="0"/>
              </a:rPr>
              <a:t>. Homme à la fidélité variable, il se rallie à Napoléon pendant les Cent-jours après l’avoir traité d’aventurier. Après Waterloo, pour rentrer en grâce auprès de Louis XVIII, Soult publie un nouveau mémoire dans lequel, parlant de Napoléon, il dit : « L'armée entière sait bien que je n'eus jamais qu'à  me plaindre de cet homme et que nul ne le déteste plus franchement que moi. ». Banni, il doit attendre 1818 pour rentrer en grâce et siège à la chambre des Pairs, il se montre plus légitimiste que les légitimistes.</a:t>
            </a:r>
          </a:p>
          <a:p>
            <a:pPr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Toujours prêt à retourner sa veste, il s’empresse d’acclamer Louis-Philippe en 1830 qui lui confie d’abord le </a:t>
            </a:r>
            <a:r>
              <a:rPr lang="fr-FR" sz="1400" b="1" dirty="0">
                <a:latin typeface="Calibri" panose="020F0502020204030204" pitchFamily="34" charset="0"/>
                <a:ea typeface="Calibri" panose="020F0502020204030204" pitchFamily="34" charset="0"/>
                <a:cs typeface="Times New Roman" panose="02020603050405020304" pitchFamily="18" charset="0"/>
              </a:rPr>
              <a:t>portefeuille de la guerre</a:t>
            </a:r>
            <a:r>
              <a:rPr lang="fr-FR" sz="1400" dirty="0">
                <a:latin typeface="Calibri" panose="020F0502020204030204" pitchFamily="34" charset="0"/>
                <a:ea typeface="Calibri" panose="020F0502020204030204" pitchFamily="34" charset="0"/>
                <a:cs typeface="Times New Roman" panose="02020603050405020304" pitchFamily="18" charset="0"/>
              </a:rPr>
              <a:t>, puis le poste de </a:t>
            </a:r>
            <a:r>
              <a:rPr lang="fr-FR" sz="1400" b="1" dirty="0">
                <a:latin typeface="Calibri" panose="020F0502020204030204" pitchFamily="34" charset="0"/>
                <a:ea typeface="Calibri" panose="020F0502020204030204" pitchFamily="34" charset="0"/>
                <a:cs typeface="Times New Roman" panose="02020603050405020304" pitchFamily="18" charset="0"/>
              </a:rPr>
              <a:t>président du conseil des ministres </a:t>
            </a:r>
            <a:r>
              <a:rPr lang="fr-FR" sz="1400" dirty="0">
                <a:latin typeface="Calibri" panose="020F0502020204030204" pitchFamily="34" charset="0"/>
                <a:ea typeface="Calibri" panose="020F0502020204030204" pitchFamily="34" charset="0"/>
                <a:cs typeface="Times New Roman" panose="02020603050405020304" pitchFamily="18" charset="0"/>
              </a:rPr>
              <a:t>(1832-1834). De là date son opposition à Adolphe Thiers qu’il surnomme « </a:t>
            </a:r>
            <a:r>
              <a:rPr lang="fr-FR" sz="1400" b="1" dirty="0">
                <a:latin typeface="Calibri" panose="020F0502020204030204" pitchFamily="34" charset="0"/>
                <a:ea typeface="Calibri" panose="020F0502020204030204" pitchFamily="34" charset="0"/>
                <a:cs typeface="Times New Roman" panose="02020603050405020304" pitchFamily="18" charset="0"/>
              </a:rPr>
              <a:t>Foutriquet</a:t>
            </a:r>
            <a:r>
              <a:rPr lang="fr-FR" sz="1400" dirty="0">
                <a:latin typeface="Calibri" panose="020F0502020204030204" pitchFamily="34" charset="0"/>
                <a:ea typeface="Calibri" panose="020F0502020204030204" pitchFamily="34" charset="0"/>
                <a:cs typeface="Times New Roman" panose="02020603050405020304" pitchFamily="18" charset="0"/>
              </a:rPr>
              <a:t> » (tout petit homme dont on fait peu de cas). En 1838, il assiste au couronnement de la </a:t>
            </a:r>
            <a:r>
              <a:rPr lang="fr-FR" sz="1400" b="1" dirty="0">
                <a:latin typeface="Calibri" panose="020F0502020204030204" pitchFamily="34" charset="0"/>
                <a:ea typeface="Calibri" panose="020F0502020204030204" pitchFamily="34" charset="0"/>
                <a:cs typeface="Times New Roman" panose="02020603050405020304" pitchFamily="18" charset="0"/>
              </a:rPr>
              <a:t>reine Victoria </a:t>
            </a:r>
            <a:r>
              <a:rPr lang="fr-FR" sz="1400" dirty="0">
                <a:latin typeface="Calibri" panose="020F0502020204030204" pitchFamily="34" charset="0"/>
                <a:ea typeface="Calibri" panose="020F0502020204030204" pitchFamily="34" charset="0"/>
                <a:cs typeface="Times New Roman" panose="02020603050405020304" pitchFamily="18" charset="0"/>
              </a:rPr>
              <a:t>et représente le roi.</a:t>
            </a:r>
          </a:p>
          <a:p>
            <a:pPr algn="just">
              <a:lnSpc>
                <a:spcPct val="107000"/>
              </a:lnSpc>
              <a:spcAft>
                <a:spcPts val="800"/>
              </a:spcAft>
            </a:pPr>
            <a:r>
              <a:rPr lang="fr-FR" sz="1400" dirty="0">
                <a:latin typeface="Calibri" panose="020F0502020204030204" pitchFamily="34" charset="0"/>
                <a:ea typeface="Calibri" panose="020F0502020204030204" pitchFamily="34" charset="0"/>
                <a:cs typeface="Times New Roman" panose="02020603050405020304" pitchFamily="18" charset="0"/>
              </a:rPr>
              <a:t>Il redevient Président du conseil en 1840, mais il s’efface derrière l’homme fort du régime, </a:t>
            </a:r>
            <a:r>
              <a:rPr lang="fr-FR" sz="1400" b="1" dirty="0">
                <a:latin typeface="Calibri" panose="020F0502020204030204" pitchFamily="34" charset="0"/>
                <a:ea typeface="Calibri" panose="020F0502020204030204" pitchFamily="34" charset="0"/>
                <a:cs typeface="Times New Roman" panose="02020603050405020304" pitchFamily="18" charset="0"/>
              </a:rPr>
              <a:t>Guizot</a:t>
            </a:r>
            <a:r>
              <a:rPr lang="fr-FR" sz="1400" dirty="0">
                <a:latin typeface="Calibri" panose="020F0502020204030204" pitchFamily="34" charset="0"/>
                <a:ea typeface="Calibri" panose="020F0502020204030204" pitchFamily="34" charset="0"/>
                <a:cs typeface="Times New Roman" panose="02020603050405020304" pitchFamily="18" charset="0"/>
              </a:rPr>
              <a:t>. Il se retire de la politique en 1847 et meurt le 26 novembre 1851 peu avant le coup d’Etat de Louis-Napoléon.</a:t>
            </a:r>
          </a:p>
        </p:txBody>
      </p:sp>
    </p:spTree>
    <p:extLst>
      <p:ext uri="{BB962C8B-B14F-4D97-AF65-F5344CB8AC3E}">
        <p14:creationId xmlns:p14="http://schemas.microsoft.com/office/powerpoint/2010/main" val="2202680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t>François Guizot, </a:t>
            </a:r>
            <a:br>
              <a:rPr lang="fr-FR" b="1" dirty="0" smtClean="0"/>
            </a:br>
            <a:r>
              <a:rPr lang="fr-FR" sz="3600" b="1" dirty="0" smtClean="0"/>
              <a:t>la tête pensante du régime</a:t>
            </a:r>
            <a:endParaRPr lang="fr-FR" sz="3600" b="1"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462" y="1690688"/>
            <a:ext cx="3494994" cy="4351338"/>
          </a:xfrm>
        </p:spPr>
      </p:pic>
      <p:sp>
        <p:nvSpPr>
          <p:cNvPr id="5" name="ZoneTexte 4"/>
          <p:cNvSpPr txBox="1"/>
          <p:nvPr/>
        </p:nvSpPr>
        <p:spPr>
          <a:xfrm>
            <a:off x="3775456" y="1690688"/>
            <a:ext cx="7187819" cy="5093702"/>
          </a:xfrm>
          <a:prstGeom prst="rect">
            <a:avLst/>
          </a:prstGeom>
          <a:noFill/>
        </p:spPr>
        <p:txBody>
          <a:bodyPr wrap="square" rtlCol="0">
            <a:spAutoFit/>
          </a:bodyPr>
          <a:lstStyle/>
          <a:p>
            <a:pPr algn="just"/>
            <a:r>
              <a:rPr lang="fr-FR" sz="1250" dirty="0"/>
              <a:t>François Guizot (</a:t>
            </a:r>
            <a:r>
              <a:rPr lang="fr-FR" sz="1250" dirty="0" smtClean="0"/>
              <a:t>1787-1874) naît à Nîmes d’une famille protestante. Son père, André </a:t>
            </a:r>
            <a:r>
              <a:rPr lang="fr-FR" sz="1250" dirty="0"/>
              <a:t>Guizot, partisan des Girondins et accusé de fédéralisme, est exécuté le 8 avril </a:t>
            </a:r>
            <a:r>
              <a:rPr lang="fr-FR" sz="1250" dirty="0" smtClean="0"/>
              <a:t>1794.  Chassée de Nîmes, la famille Guizot s’installe à Genève où François reçoit une solide éducation. En 1805, Guizot s’installe à Paris pour suivre des études à la faculté de droit. Ses qualités littéraires le font engager comme </a:t>
            </a:r>
            <a:r>
              <a:rPr lang="fr-FR" sz="1250" b="1" dirty="0" smtClean="0"/>
              <a:t>journaliste </a:t>
            </a:r>
            <a:r>
              <a:rPr lang="fr-FR" sz="1250" dirty="0" smtClean="0"/>
              <a:t>dans </a:t>
            </a:r>
            <a:r>
              <a:rPr lang="fr-FR" sz="1250" i="1" dirty="0" smtClean="0"/>
              <a:t>le Publiciste</a:t>
            </a:r>
            <a:r>
              <a:rPr lang="fr-FR" sz="1250" dirty="0" smtClean="0"/>
              <a:t>, ce qui lui permet de se faire connaître du milieu littéraire parisien. Pendant l’empire, il se consacre à des </a:t>
            </a:r>
            <a:r>
              <a:rPr lang="fr-FR" sz="1250" b="1" dirty="0" smtClean="0"/>
              <a:t>traductions</a:t>
            </a:r>
            <a:r>
              <a:rPr lang="fr-FR" sz="1250" dirty="0" smtClean="0"/>
              <a:t> dont celle de l’</a:t>
            </a:r>
            <a:r>
              <a:rPr lang="fr-FR" sz="1250" i="1" dirty="0" smtClean="0"/>
              <a:t>Histoire de la décadence</a:t>
            </a:r>
            <a:r>
              <a:rPr lang="fr-FR" sz="1250" i="1" dirty="0"/>
              <a:t> et la chute de l’Empire Romain </a:t>
            </a:r>
            <a:r>
              <a:rPr lang="fr-FR" sz="1250" dirty="0"/>
              <a:t>de Edward </a:t>
            </a:r>
            <a:r>
              <a:rPr lang="fr-FR" sz="1250" dirty="0" smtClean="0"/>
              <a:t>Gibbon</a:t>
            </a:r>
            <a:r>
              <a:rPr lang="fr-FR" sz="1250" i="1" dirty="0" smtClean="0"/>
              <a:t>. </a:t>
            </a:r>
            <a:r>
              <a:rPr lang="fr-FR" sz="1250" dirty="0" smtClean="0"/>
              <a:t>Après les Cent-jours, il représente le </a:t>
            </a:r>
            <a:r>
              <a:rPr lang="fr-FR" sz="1250" b="1" dirty="0" smtClean="0"/>
              <a:t>parti libéral </a:t>
            </a:r>
            <a:r>
              <a:rPr lang="fr-FR" sz="1250" dirty="0" smtClean="0"/>
              <a:t>auprès de Louis XVIII réfugié à Gand. Il occupe divers emplois au sein de ministères sous Louis XVIII jusqu’en 1820. Devenu un opposant déterminé</a:t>
            </a:r>
            <a:r>
              <a:rPr lang="fr-FR" sz="1250" dirty="0"/>
              <a:t> à la politique ultra de Charles X, </a:t>
            </a:r>
            <a:r>
              <a:rPr lang="fr-FR" sz="1250" dirty="0" smtClean="0"/>
              <a:t>il se réfugie dans l’enseignement et obtient une chaire à la Sorbonne en  1828. Homme de l’écrit, ce n’est qu’à 42 ans qu’il se découvre des talents d’orateur. Élu en 1830 comme </a:t>
            </a:r>
            <a:r>
              <a:rPr lang="fr-FR" sz="1250" b="1" dirty="0" smtClean="0"/>
              <a:t>député de Lisieux</a:t>
            </a:r>
            <a:r>
              <a:rPr lang="fr-FR" sz="1250" dirty="0" smtClean="0"/>
              <a:t>, c’est lui qui présente à la chambre le </a:t>
            </a:r>
            <a:r>
              <a:rPr lang="fr-FR" sz="1250" b="1" dirty="0" smtClean="0"/>
              <a:t>manifeste des 221 députés libéraux</a:t>
            </a:r>
            <a:r>
              <a:rPr lang="fr-FR" sz="1250" dirty="0" smtClean="0"/>
              <a:t>. Soutien indéfectible du nouveau souverain Louis Philippe, il devient ministre de l’intérieur en 1830 mais quitte ses fonctions car il refuse l’évolution de l’aile gauche du régime : il refuse le </a:t>
            </a:r>
            <a:r>
              <a:rPr lang="fr-FR" sz="1250" dirty="0"/>
              <a:t>suffrage universel </a:t>
            </a:r>
            <a:r>
              <a:rPr lang="fr-FR" sz="1250" dirty="0" smtClean="0"/>
              <a:t>et sera toujours le champion </a:t>
            </a:r>
            <a:r>
              <a:rPr lang="fr-FR" sz="1250" dirty="0"/>
              <a:t>de </a:t>
            </a:r>
            <a:r>
              <a:rPr lang="fr-FR" sz="1250" b="1" dirty="0"/>
              <a:t>« la monarchie limitée par un nombre limité de bourgeois ». </a:t>
            </a:r>
            <a:r>
              <a:rPr lang="fr-FR" sz="1250" b="1" dirty="0" smtClean="0"/>
              <a:t>Le suffrage reste donc censitaire </a:t>
            </a:r>
            <a:r>
              <a:rPr lang="fr-FR" sz="1250" dirty="0" smtClean="0"/>
              <a:t>(240 000 électeurs payant au moins 200 francs d ’impôts). Il revient au gouvernement en 1832 et même s’il </a:t>
            </a:r>
            <a:r>
              <a:rPr lang="fr-FR" sz="1250" dirty="0"/>
              <a:t>resta impopulaire toute sa </a:t>
            </a:r>
            <a:r>
              <a:rPr lang="fr-FR" sz="1250" dirty="0" smtClean="0"/>
              <a:t>vie </a:t>
            </a:r>
            <a:r>
              <a:rPr lang="fr-FR" sz="1250" dirty="0"/>
              <a:t>« Je ne recherche pas l’impopularité, je n’en pense rien </a:t>
            </a:r>
            <a:r>
              <a:rPr lang="fr-FR" sz="1250" dirty="0" smtClean="0"/>
              <a:t>», son œuvre ministérielle à l’instruction publique entre 1832 et 1837 fut considérable : le 28 </a:t>
            </a:r>
            <a:r>
              <a:rPr lang="fr-FR" sz="1250" dirty="0"/>
              <a:t>juin </a:t>
            </a:r>
            <a:r>
              <a:rPr lang="fr-FR" sz="1250" dirty="0" smtClean="0"/>
              <a:t>1833 notamment, la  </a:t>
            </a:r>
            <a:r>
              <a:rPr lang="fr-FR" sz="1250" b="1" dirty="0"/>
              <a:t>Loi Guizot </a:t>
            </a:r>
            <a:r>
              <a:rPr lang="fr-FR" sz="1250" dirty="0" smtClean="0"/>
              <a:t>impose </a:t>
            </a:r>
            <a:r>
              <a:rPr lang="fr-FR" sz="1250" dirty="0"/>
              <a:t>la construction d’une école publique élémentaire dans chaque commune et des écoles normales pour former des instituteurs dans chaque département</a:t>
            </a:r>
            <a:r>
              <a:rPr lang="fr-FR" sz="1250" dirty="0" smtClean="0"/>
              <a:t>. De février à octobre1840 il devint ambassadeur à Londres, ce qui lui permet de devenir l’artisan </a:t>
            </a:r>
            <a:r>
              <a:rPr lang="fr-FR" sz="1250" dirty="0"/>
              <a:t>du rapprochement avec l’Angleterre et ouvre la voie à une première « </a:t>
            </a:r>
            <a:r>
              <a:rPr lang="fr-FR" sz="1250" b="1" dirty="0"/>
              <a:t>entente cordiale</a:t>
            </a:r>
            <a:r>
              <a:rPr lang="fr-FR" sz="1250" dirty="0"/>
              <a:t> » avec la </a:t>
            </a:r>
            <a:r>
              <a:rPr lang="fr-FR" sz="1250" b="1" dirty="0"/>
              <a:t>reine Victoria. </a:t>
            </a:r>
            <a:r>
              <a:rPr lang="fr-FR" sz="1250" dirty="0" smtClean="0"/>
              <a:t>Devenu ministre des affaires étrangères sous le gouvernement Soult pendant 7 années et véritable homme fort du gouvernement, </a:t>
            </a:r>
            <a:r>
              <a:rPr lang="fr-FR" sz="1250" dirty="0"/>
              <a:t>Il encourage le capitalisme naissant et pousse la bourgeoisie à entreprendre :  « </a:t>
            </a:r>
            <a:r>
              <a:rPr lang="fr-FR" sz="1250" b="1" dirty="0"/>
              <a:t>Enrichissez-vous par le travail, par l'épargne et la probité</a:t>
            </a:r>
            <a:r>
              <a:rPr lang="fr-FR" sz="1250" dirty="0"/>
              <a:t> </a:t>
            </a:r>
            <a:r>
              <a:rPr lang="fr-FR" sz="1250" dirty="0" smtClean="0"/>
              <a:t>». En 1847 il devint enfin premier ministre mais son impopularité et son intransigeance devant le mouvement de la gauche libérale qui le nargue avec les « banquets » provoque la chute de son ministère et du régime en février 1848.</a:t>
            </a:r>
            <a:endParaRPr lang="fr-FR" sz="1250" dirty="0"/>
          </a:p>
        </p:txBody>
      </p:sp>
    </p:spTree>
    <p:extLst>
      <p:ext uri="{BB962C8B-B14F-4D97-AF65-F5344CB8AC3E}">
        <p14:creationId xmlns:p14="http://schemas.microsoft.com/office/powerpoint/2010/main" val="2796002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FB69BAE-3E2C-4713-95C6-ED1B58BE3851}"/>
              </a:ext>
            </a:extLst>
          </p:cNvPr>
          <p:cNvSpPr>
            <a:spLocks noGrp="1"/>
          </p:cNvSpPr>
          <p:nvPr>
            <p:ph type="title"/>
          </p:nvPr>
        </p:nvSpPr>
        <p:spPr>
          <a:xfrm>
            <a:off x="838201" y="365125"/>
            <a:ext cx="3944814" cy="915987"/>
          </a:xfrm>
        </p:spPr>
        <p:txBody>
          <a:bodyPr>
            <a:normAutofit/>
          </a:bodyPr>
          <a:lstStyle/>
          <a:p>
            <a:r>
              <a:rPr lang="fr-FR" sz="2400" b="1" dirty="0"/>
              <a:t>La machine infernale de Fieschi		</a:t>
            </a:r>
          </a:p>
        </p:txBody>
      </p:sp>
      <p:pic>
        <p:nvPicPr>
          <p:cNvPr id="6" name="Espace réservé du contenu 5" descr="Une image contenant plancher, en bois, intérieur, table&#10;&#10;Description générée automatiquement">
            <a:extLst>
              <a:ext uri="{FF2B5EF4-FFF2-40B4-BE49-F238E27FC236}">
                <a16:creationId xmlns="" xmlns:a16="http://schemas.microsoft.com/office/drawing/2014/main" id="{1548296E-C7FC-435F-B70B-C208384E53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54310" y="1281112"/>
            <a:ext cx="3901440" cy="2926080"/>
          </a:xfrm>
        </p:spPr>
      </p:pic>
      <p:pic>
        <p:nvPicPr>
          <p:cNvPr id="9" name="Espace réservé du contenu 8" descr="Une image contenant texte, livre&#10;&#10;Description générée automatiquement">
            <a:extLst>
              <a:ext uri="{FF2B5EF4-FFF2-40B4-BE49-F238E27FC236}">
                <a16:creationId xmlns="" xmlns:a16="http://schemas.microsoft.com/office/drawing/2014/main" id="{5CD5EB5A-C43A-471F-9368-C99A4346D91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66906" y="1253331"/>
            <a:ext cx="3195897" cy="4351338"/>
          </a:xfrm>
        </p:spPr>
      </p:pic>
      <p:sp>
        <p:nvSpPr>
          <p:cNvPr id="7" name="ZoneTexte 6">
            <a:extLst>
              <a:ext uri="{FF2B5EF4-FFF2-40B4-BE49-F238E27FC236}">
                <a16:creationId xmlns="" xmlns:a16="http://schemas.microsoft.com/office/drawing/2014/main" id="{02EF333D-B81C-49E9-8A27-36F5B6537ECA}"/>
              </a:ext>
            </a:extLst>
          </p:cNvPr>
          <p:cNvSpPr txBox="1"/>
          <p:nvPr/>
        </p:nvSpPr>
        <p:spPr>
          <a:xfrm>
            <a:off x="451044" y="4121097"/>
            <a:ext cx="4310284" cy="2462213"/>
          </a:xfrm>
          <a:prstGeom prst="rect">
            <a:avLst/>
          </a:prstGeom>
          <a:noFill/>
        </p:spPr>
        <p:txBody>
          <a:bodyPr wrap="square" rtlCol="0">
            <a:spAutoFit/>
          </a:bodyPr>
          <a:lstStyle/>
          <a:p>
            <a:pPr algn="just"/>
            <a:r>
              <a:rPr lang="fr-FR" sz="1400" dirty="0"/>
              <a:t> La « machine infernale » explose vers midi, ce </a:t>
            </a:r>
            <a:r>
              <a:rPr lang="fr-FR" sz="1400" b="1" dirty="0"/>
              <a:t>28 juillet 1835</a:t>
            </a:r>
            <a:r>
              <a:rPr lang="fr-FR" sz="1400" dirty="0"/>
              <a:t>, à hauteur d'un café nommé le « Jardin turc ». Le roi s'étant penché pour recevoir une pétition des mains d'un garde national n'a qu'une éraflure au front alors que son cheval, touché, s'est cabré. Ses fils sont indemnes. Treize personnes sont tuées sur le coup. Parmi les dizaines de blessés, six meurent dans les jours suivants. Le bilan est de 19 morts (deux maréchaux dont le maréchal Mortier, un général d'armée, un lieutenant-colonel, un comte et cinq gardes nationaux) et 42 blessés.</a:t>
            </a:r>
          </a:p>
        </p:txBody>
      </p:sp>
      <p:sp>
        <p:nvSpPr>
          <p:cNvPr id="11" name="ZoneTexte 10">
            <a:extLst>
              <a:ext uri="{FF2B5EF4-FFF2-40B4-BE49-F238E27FC236}">
                <a16:creationId xmlns="" xmlns:a16="http://schemas.microsoft.com/office/drawing/2014/main" id="{CF96048C-AFAA-4D90-ACC1-BE5954823C00}"/>
              </a:ext>
            </a:extLst>
          </p:cNvPr>
          <p:cNvSpPr txBox="1"/>
          <p:nvPr/>
        </p:nvSpPr>
        <p:spPr>
          <a:xfrm>
            <a:off x="8062802" y="1253331"/>
            <a:ext cx="3975123" cy="4524315"/>
          </a:xfrm>
          <a:prstGeom prst="rect">
            <a:avLst/>
          </a:prstGeom>
          <a:noFill/>
        </p:spPr>
        <p:txBody>
          <a:bodyPr wrap="square" rtlCol="0">
            <a:spAutoFit/>
          </a:bodyPr>
          <a:lstStyle/>
          <a:p>
            <a:pPr algn="just"/>
            <a:r>
              <a:rPr lang="fr-FR" dirty="0"/>
              <a:t>Au début de l’année 1834, au moment où paraît cette planche, la monarchie de Juillet, d’assise essentiellement bourgeoise, est </a:t>
            </a:r>
            <a:r>
              <a:rPr lang="fr-FR" dirty="0" smtClean="0"/>
              <a:t>entrée </a:t>
            </a:r>
            <a:r>
              <a:rPr lang="fr-FR" dirty="0"/>
              <a:t>dans une période de crise économique et d’agitation sociale. Cette situation, attisée par les républicains avec lesquels la monarchie est en conflit ouvert depuis les funérailles du général Lamarque (juin 1832), va conduire le gouvernement à mener une politique de répression et à faire voter des lois restreignant les libertés d’expression et d’association.</a:t>
            </a:r>
          </a:p>
          <a:p>
            <a:pPr algn="just"/>
            <a:r>
              <a:rPr lang="fr-FR" dirty="0"/>
              <a:t>On doit cette caricature du roi, transformé peu à peu en poire au grand caricaturiste </a:t>
            </a:r>
            <a:r>
              <a:rPr lang="fr-FR" b="1" dirty="0"/>
              <a:t>Honoré Daumier</a:t>
            </a:r>
            <a:r>
              <a:rPr lang="fr-FR" dirty="0"/>
              <a:t>.</a:t>
            </a:r>
          </a:p>
        </p:txBody>
      </p:sp>
      <p:sp>
        <p:nvSpPr>
          <p:cNvPr id="12" name="Titre 1">
            <a:extLst>
              <a:ext uri="{FF2B5EF4-FFF2-40B4-BE49-F238E27FC236}">
                <a16:creationId xmlns="" xmlns:a16="http://schemas.microsoft.com/office/drawing/2014/main" id="{428CB467-C10D-40AE-BDC9-563B09EE670B}"/>
              </a:ext>
            </a:extLst>
          </p:cNvPr>
          <p:cNvSpPr txBox="1">
            <a:spLocks/>
          </p:cNvSpPr>
          <p:nvPr/>
        </p:nvSpPr>
        <p:spPr>
          <a:xfrm>
            <a:off x="8146695" y="370873"/>
            <a:ext cx="3710880" cy="915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t>Caricature de Louis-Philippe : </a:t>
            </a:r>
            <a:r>
              <a:rPr lang="fr-FR" sz="2400" b="1" i="1" dirty="0"/>
              <a:t>les Poires </a:t>
            </a:r>
          </a:p>
        </p:txBody>
      </p:sp>
    </p:spTree>
    <p:extLst>
      <p:ext uri="{BB962C8B-B14F-4D97-AF65-F5344CB8AC3E}">
        <p14:creationId xmlns:p14="http://schemas.microsoft.com/office/powerpoint/2010/main" val="4118475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7CC5D5A-7027-4AC7-B2B4-DC3051756FE3}"/>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b="1"/>
              <a:t>Campagne des Banquets (1847-1848)</a:t>
            </a:r>
          </a:p>
        </p:txBody>
      </p:sp>
      <p:cxnSp>
        <p:nvCxnSpPr>
          <p:cNvPr id="20" name="Straight Arrow Connector 20">
            <a:extLst>
              <a:ext uri="{FF2B5EF4-FFF2-40B4-BE49-F238E27FC236}">
                <a16:creationId xmlns=""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 xmlns:a16="http://schemas.microsoft.com/office/drawing/2014/main" id="{8D6C1335-D74B-4D22-9CF2-1B7A944806E9}"/>
              </a:ext>
            </a:extLst>
          </p:cNvPr>
          <p:cNvSpPr/>
          <p:nvPr/>
        </p:nvSpPr>
        <p:spPr>
          <a:xfrm>
            <a:off x="655321" y="2575034"/>
            <a:ext cx="5120113" cy="3462228"/>
          </a:xfrm>
          <a:prstGeom prst="rect">
            <a:avLst/>
          </a:prstGeom>
        </p:spPr>
        <p:txBody>
          <a:bodyPr vert="horz" lIns="91440" tIns="45720" rIns="91440" bIns="45720" rtlCol="0">
            <a:normAutofit/>
          </a:bodyPr>
          <a:lstStyle/>
          <a:p>
            <a:pPr algn="just">
              <a:lnSpc>
                <a:spcPct val="90000"/>
              </a:lnSpc>
              <a:spcAft>
                <a:spcPts val="600"/>
              </a:spcAft>
            </a:pPr>
            <a:r>
              <a:rPr lang="fr-FR" dirty="0"/>
              <a:t>	Campagne d'opinion amorcée à la fin du règne de Louis-Philippe par les hommes de l'opposition dans le but de propager les idées de réforme électorale et parlementaire. Les réunions étant alors interdites, les banquets réformistes en tinrent lieu. Cette campagne, regroupait toutes les tendances de l'opposition (centre gauche, gauche dynastique, républicains). Il y eut environ </a:t>
            </a:r>
            <a:r>
              <a:rPr lang="fr-FR" b="1" dirty="0"/>
              <a:t>70 banquets dans toute la France, de juillet 1847 à février 1848</a:t>
            </a:r>
            <a:r>
              <a:rPr lang="fr-FR" dirty="0"/>
              <a:t>. Guizot interdit un cortège et un banquet le </a:t>
            </a:r>
            <a:r>
              <a:rPr lang="fr-FR" b="1" dirty="0"/>
              <a:t>22 février 1848</a:t>
            </a:r>
            <a:r>
              <a:rPr lang="fr-FR" dirty="0"/>
              <a:t>, ce qui déclencha la crise qui devait aboutir à la chute de Louis-Philippe. </a:t>
            </a:r>
          </a:p>
        </p:txBody>
      </p:sp>
      <p:pic>
        <p:nvPicPr>
          <p:cNvPr id="5" name="Espace réservé du contenu 4" descr="Une image contenant texte, livre, photo, noir&#10;&#10;Description générée automatiquement">
            <a:extLst>
              <a:ext uri="{FF2B5EF4-FFF2-40B4-BE49-F238E27FC236}">
                <a16:creationId xmlns="" xmlns:a16="http://schemas.microsoft.com/office/drawing/2014/main" id="{93678EC4-E2DF-40F6-8990-3A084B8DC0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60" r="16859"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843881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EFCB2AF-4646-4814-B769-5C0FDC98A6AF}"/>
              </a:ext>
            </a:extLst>
          </p:cNvPr>
          <p:cNvSpPr>
            <a:spLocks noGrp="1"/>
          </p:cNvSpPr>
          <p:nvPr>
            <p:ph type="title"/>
          </p:nvPr>
        </p:nvSpPr>
        <p:spPr/>
        <p:txBody>
          <a:bodyPr/>
          <a:lstStyle/>
          <a:p>
            <a:pPr algn="ctr"/>
            <a:r>
              <a:rPr lang="fr-FR" b="1" dirty="0"/>
              <a:t>Louis-Napoléon Bonaparte</a:t>
            </a:r>
            <a:r>
              <a:rPr lang="fr-FR" b="1"/>
              <a:t>, </a:t>
            </a:r>
            <a:br>
              <a:rPr lang="fr-FR" b="1"/>
            </a:br>
            <a:r>
              <a:rPr lang="fr-FR" b="1"/>
              <a:t>le </a:t>
            </a:r>
            <a:r>
              <a:rPr lang="fr-FR" b="1" dirty="0"/>
              <a:t>prince aventurier.</a:t>
            </a:r>
          </a:p>
        </p:txBody>
      </p:sp>
      <p:sp>
        <p:nvSpPr>
          <p:cNvPr id="3" name="Espace réservé du contenu 2">
            <a:extLst>
              <a:ext uri="{FF2B5EF4-FFF2-40B4-BE49-F238E27FC236}">
                <a16:creationId xmlns="" xmlns:a16="http://schemas.microsoft.com/office/drawing/2014/main" id="{3D3AF363-604F-46AA-BB5E-204A6D5F8C05}"/>
              </a:ext>
            </a:extLst>
          </p:cNvPr>
          <p:cNvSpPr>
            <a:spLocks noGrp="1"/>
          </p:cNvSpPr>
          <p:nvPr>
            <p:ph sz="half" idx="1"/>
          </p:nvPr>
        </p:nvSpPr>
        <p:spPr/>
        <p:txBody>
          <a:bodyPr>
            <a:normAutofit/>
          </a:bodyPr>
          <a:lstStyle/>
          <a:p>
            <a:r>
              <a:rPr lang="fr-FR" sz="1400" b="1" i="1" dirty="0"/>
              <a:t>Tentative de Strasbourg </a:t>
            </a:r>
            <a:r>
              <a:rPr lang="fr-FR" sz="1400" b="1" i="1" u="sng" dirty="0"/>
              <a:t>30 octobre 1836 </a:t>
            </a:r>
            <a:r>
              <a:rPr lang="fr-FR" sz="1400" i="1" dirty="0"/>
              <a:t>: </a:t>
            </a:r>
          </a:p>
          <a:p>
            <a:pPr marL="0" indent="0" algn="just">
              <a:buNone/>
            </a:pPr>
            <a:r>
              <a:rPr lang="fr-FR" sz="1400" dirty="0"/>
              <a:t>Depuis la mort de son cousin le duc de Reichstadt (Napoléon II) en 1832, Louis-Napoléon Bonaparte se considère comme l’héritier de la dynastie Bonapartiste. Il tente le 30 octobre 1836, de soulever la garnison de Strasbourg. C’est un échec, Louis-Philippe le laisse rentrer en Suisse où il vit depuis 1815 avec sa mère, Hortense de Beauharnais</a:t>
            </a:r>
            <a:r>
              <a:rPr lang="fr-FR" sz="1400" dirty="0" smtClean="0"/>
              <a:t>.</a:t>
            </a:r>
          </a:p>
          <a:p>
            <a:pPr marL="0" indent="0">
              <a:buNone/>
            </a:pPr>
            <a:endParaRPr lang="fr-FR" sz="1400" dirty="0"/>
          </a:p>
        </p:txBody>
      </p:sp>
      <p:sp>
        <p:nvSpPr>
          <p:cNvPr id="4" name="Espace réservé du contenu 3">
            <a:extLst>
              <a:ext uri="{FF2B5EF4-FFF2-40B4-BE49-F238E27FC236}">
                <a16:creationId xmlns="" xmlns:a16="http://schemas.microsoft.com/office/drawing/2014/main" id="{6755C593-0D23-4B67-AA9A-A3C49B5A115E}"/>
              </a:ext>
            </a:extLst>
          </p:cNvPr>
          <p:cNvSpPr>
            <a:spLocks noGrp="1"/>
          </p:cNvSpPr>
          <p:nvPr>
            <p:ph sz="half" idx="2"/>
          </p:nvPr>
        </p:nvSpPr>
        <p:spPr>
          <a:xfrm>
            <a:off x="6019800" y="1825625"/>
            <a:ext cx="5334000" cy="4351338"/>
          </a:xfrm>
        </p:spPr>
        <p:txBody>
          <a:bodyPr>
            <a:normAutofit/>
          </a:bodyPr>
          <a:lstStyle/>
          <a:p>
            <a:r>
              <a:rPr lang="fr-FR" sz="1400" b="1" i="1" dirty="0"/>
              <a:t>Tentative de </a:t>
            </a:r>
            <a:r>
              <a:rPr lang="fr-FR" sz="1400" b="1" i="1" dirty="0" smtClean="0"/>
              <a:t>Boulogne sur Mer </a:t>
            </a:r>
            <a:r>
              <a:rPr lang="fr-FR" sz="1400" b="1" i="1" u="sng" dirty="0" smtClean="0"/>
              <a:t>5 et 6 août 1840 </a:t>
            </a:r>
            <a:r>
              <a:rPr lang="fr-FR" sz="1400" b="1" dirty="0" smtClean="0"/>
              <a:t>:</a:t>
            </a:r>
          </a:p>
          <a:p>
            <a:pPr marL="0" indent="0" algn="just">
              <a:buNone/>
            </a:pPr>
            <a:r>
              <a:rPr lang="fr-FR" sz="1400" dirty="0" smtClean="0"/>
              <a:t>Louis Napoléon, veut profiter du vent napoléonien qui souffle en France avec l’annonce </a:t>
            </a:r>
            <a:r>
              <a:rPr lang="fr-FR" sz="1400" dirty="0" smtClean="0"/>
              <a:t>du </a:t>
            </a:r>
            <a:r>
              <a:rPr lang="fr-FR" sz="1400" b="1" dirty="0" smtClean="0"/>
              <a:t>rapatriement de Sainte-Hélène des Cendres de l’empereur</a:t>
            </a:r>
            <a:r>
              <a:rPr lang="fr-FR" sz="1400" dirty="0" smtClean="0"/>
              <a:t>. </a:t>
            </a:r>
            <a:r>
              <a:rPr lang="fr-FR" sz="1400" dirty="0" smtClean="0"/>
              <a:t>Cette fois, l’affaire sombre dans le </a:t>
            </a:r>
            <a:r>
              <a:rPr lang="fr-FR" sz="1400" dirty="0" smtClean="0"/>
              <a:t>ridicule. </a:t>
            </a:r>
            <a:r>
              <a:rPr lang="fr-FR" sz="1400" dirty="0"/>
              <a:t>Contraint de fuir, Louis-Napoléon et quelques complices montent dans un canot pour rejoindre leur bateau. Des coups de feu éclatent, le prince est blessé, le canot chavire et les fugitifs sont recueillis</a:t>
            </a:r>
            <a:r>
              <a:rPr lang="fr-FR" sz="1400" dirty="0" smtClean="0"/>
              <a:t>. Louis-Napoléon est condamné à la prison à vie dans la </a:t>
            </a:r>
            <a:r>
              <a:rPr lang="fr-FR" sz="1400" b="1" dirty="0" smtClean="0"/>
              <a:t>forteresse de Ham</a:t>
            </a:r>
            <a:r>
              <a:rPr lang="fr-FR" sz="1400" dirty="0" smtClean="0"/>
              <a:t>. Il s’en échappera en 1846.</a:t>
            </a:r>
          </a:p>
          <a:p>
            <a:pPr marL="0" indent="0">
              <a:buNone/>
            </a:pPr>
            <a:endParaRPr lang="fr-FR" sz="1400" dirty="0"/>
          </a:p>
          <a:p>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3334385"/>
            <a:ext cx="2068830" cy="2977515"/>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3715829"/>
            <a:ext cx="4105656" cy="2761488"/>
          </a:xfrm>
          <a:prstGeom prst="rect">
            <a:avLst/>
          </a:prstGeom>
        </p:spPr>
      </p:pic>
    </p:spTree>
    <p:extLst>
      <p:ext uri="{BB962C8B-B14F-4D97-AF65-F5344CB8AC3E}">
        <p14:creationId xmlns:p14="http://schemas.microsoft.com/office/powerpoint/2010/main" val="926317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A1C5A73-CDA9-4EAA-821B-7E06C3BFC178}"/>
              </a:ext>
            </a:extLst>
          </p:cNvPr>
          <p:cNvSpPr>
            <a:spLocks noGrp="1"/>
          </p:cNvSpPr>
          <p:nvPr>
            <p:ph type="title"/>
          </p:nvPr>
        </p:nvSpPr>
        <p:spPr>
          <a:xfrm>
            <a:off x="6746628" y="1783959"/>
            <a:ext cx="4645250" cy="2889114"/>
          </a:xfrm>
        </p:spPr>
        <p:txBody>
          <a:bodyPr vert="horz" lIns="91440" tIns="45720" rIns="91440" bIns="45720" rtlCol="0" anchor="b">
            <a:normAutofit fontScale="90000"/>
          </a:bodyPr>
          <a:lstStyle/>
          <a:p>
            <a:r>
              <a:rPr lang="fr-FR" sz="4700" dirty="0"/>
              <a:t>l’échec des monarchies constitutionnelles (1814-1848) </a:t>
            </a:r>
            <a:br>
              <a:rPr lang="fr-FR" sz="4700" dirty="0"/>
            </a:br>
            <a:r>
              <a:rPr lang="fr-FR" sz="4700" dirty="0"/>
              <a:t/>
            </a:r>
            <a:br>
              <a:rPr lang="fr-FR" sz="4700" dirty="0"/>
            </a:br>
            <a:r>
              <a:rPr lang="fr-FR" sz="2100" b="1" dirty="0">
                <a:latin typeface="+mn-lt"/>
              </a:rPr>
              <a:t>Charles X </a:t>
            </a:r>
            <a:r>
              <a:rPr lang="fr-FR" sz="2100" dirty="0">
                <a:latin typeface="+mn-lt"/>
              </a:rPr>
              <a:t>(1824-1830), dernier frère de Louis XVI, roi à 66 ans. Chef des Ultras royalistes pendant le règne de Louis XVIII,  il tente un retour à l’absolutisme. Il est chassé du trône le 29 juillet 1830 durant les « Trois Glorieuses ».</a:t>
            </a:r>
          </a:p>
        </p:txBody>
      </p:sp>
      <p:sp>
        <p:nvSpPr>
          <p:cNvPr id="10" name="Freeform: Shape 9">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intérieur, debout, femme, homme&#10;&#10;Description générée automatiquement">
            <a:extLst>
              <a:ext uri="{FF2B5EF4-FFF2-40B4-BE49-F238E27FC236}">
                <a16:creationId xmlns="" xmlns:a16="http://schemas.microsoft.com/office/drawing/2014/main" id="{8D8EE608-095E-4FEE-8BCF-97C0ACA96FD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 b="20596"/>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8136382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4E3D233-2FF6-4D26-93F9-FE418DC1FF7D}"/>
              </a:ext>
            </a:extLst>
          </p:cNvPr>
          <p:cNvSpPr>
            <a:spLocks noGrp="1"/>
          </p:cNvSpPr>
          <p:nvPr>
            <p:ph type="title"/>
          </p:nvPr>
        </p:nvSpPr>
        <p:spPr>
          <a:xfrm>
            <a:off x="6400800" y="902208"/>
            <a:ext cx="5376672" cy="4596384"/>
          </a:xfrm>
        </p:spPr>
        <p:txBody>
          <a:bodyPr vert="horz" lIns="91440" tIns="45720" rIns="91440" bIns="45720" rtlCol="0" anchor="b">
            <a:normAutofit fontScale="90000"/>
          </a:bodyPr>
          <a:lstStyle/>
          <a:p>
            <a:pPr algn="just"/>
            <a:r>
              <a:rPr lang="fr-FR" sz="4700" dirty="0"/>
              <a:t>l’échec</a:t>
            </a:r>
            <a:r>
              <a:rPr lang="en-US" sz="4700" dirty="0"/>
              <a:t> des </a:t>
            </a:r>
            <a:r>
              <a:rPr lang="fr-FR" sz="4700" dirty="0"/>
              <a:t>monarchies</a:t>
            </a:r>
            <a:r>
              <a:rPr lang="en-US" sz="4700" dirty="0"/>
              <a:t> </a:t>
            </a:r>
            <a:r>
              <a:rPr lang="fr-FR" sz="4700" dirty="0"/>
              <a:t>constitutionnelles</a:t>
            </a:r>
            <a:r>
              <a:rPr lang="en-US" sz="4700" dirty="0"/>
              <a:t> (1814-1848)</a:t>
            </a:r>
            <a:br>
              <a:rPr lang="en-US" sz="4700" dirty="0"/>
            </a:br>
            <a:r>
              <a:rPr lang="en-US" sz="4700" dirty="0"/>
              <a:t> </a:t>
            </a:r>
            <a:br>
              <a:rPr lang="en-US" sz="4700" dirty="0"/>
            </a:br>
            <a:r>
              <a:rPr lang="fr-FR" sz="2100" b="1" dirty="0">
                <a:latin typeface="+mn-lt"/>
              </a:rPr>
              <a:t>Louis Philippe Ier</a:t>
            </a:r>
            <a:r>
              <a:rPr lang="fr-FR" sz="2100" dirty="0">
                <a:latin typeface="+mn-lt"/>
              </a:rPr>
              <a:t>, roi des  Français (1830-1848), fils de Philippe Egalité, duc d’Orléans qui a voté la mort de son cousin Louis XVI, il profite des Trois Glorieuses, présenté à l’hôtel de ville par La Fayette. Il gouverne la France pendant  17 ans et 7 mois, en « roi bourgeois » et lance la France dans la voie de la révolution industrielle. Sa fin de règne est difficile et il est chassé par la révolution populaire de février 1848.</a:t>
            </a:r>
          </a:p>
        </p:txBody>
      </p:sp>
      <p:sp>
        <p:nvSpPr>
          <p:cNvPr id="10" name="Freeform: Shape 9">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photo, bâtiment, personne, posant&#10;&#10;Description générée automatiquement">
            <a:extLst>
              <a:ext uri="{FF2B5EF4-FFF2-40B4-BE49-F238E27FC236}">
                <a16:creationId xmlns="" xmlns:a16="http://schemas.microsoft.com/office/drawing/2014/main" id="{8E3C21A2-90A7-4DAF-9DB3-503E1642E8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0066"/>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13806175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F0FB79D-6FBC-4785-A45F-07459CBB5690}"/>
              </a:ext>
            </a:extLst>
          </p:cNvPr>
          <p:cNvSpPr>
            <a:spLocks noGrp="1"/>
          </p:cNvSpPr>
          <p:nvPr>
            <p:ph type="title"/>
          </p:nvPr>
        </p:nvSpPr>
        <p:spPr/>
        <p:txBody>
          <a:bodyPr/>
          <a:lstStyle/>
          <a:p>
            <a:pPr algn="ctr"/>
            <a:r>
              <a:rPr lang="fr-FR" b="1" dirty="0"/>
              <a:t>Le Congrès de Vienne (1814-1815)</a:t>
            </a:r>
            <a:r>
              <a:rPr lang="fr-FR" dirty="0"/>
              <a:t/>
            </a:r>
            <a:br>
              <a:rPr lang="fr-FR" dirty="0"/>
            </a:br>
            <a:r>
              <a:rPr lang="fr-FR" sz="2400" dirty="0"/>
              <a:t>Vidéo explicative  de Thierry Lentz</a:t>
            </a:r>
          </a:p>
        </p:txBody>
      </p:sp>
      <p:pic>
        <p:nvPicPr>
          <p:cNvPr id="4" name="Média en ligne 3" title="Le Congrￃﾨs de Vienne (novembre 1814-juin 1815) - Sￃﾩrie Nap / 3 min, ￃﾩpisode 18">
            <a:hlinkClick r:id="" action="ppaction://media"/>
            <a:extLst>
              <a:ext uri="{FF2B5EF4-FFF2-40B4-BE49-F238E27FC236}">
                <a16:creationId xmlns="" xmlns:a16="http://schemas.microsoft.com/office/drawing/2014/main" id="{37FEB78E-25C8-4E19-BBDA-B2A727EB4BB3}"/>
              </a:ext>
            </a:extLst>
          </p:cNvPr>
          <p:cNvPicPr>
            <a:picLocks noGrp="1" noRot="1" noChangeAspect="1"/>
          </p:cNvPicPr>
          <p:nvPr>
            <p:ph idx="1"/>
            <a:videoFile r:link="rId1"/>
          </p:nvPr>
        </p:nvPicPr>
        <p:blipFill>
          <a:blip r:embed="rId3"/>
          <a:stretch>
            <a:fillRect/>
          </a:stretch>
        </p:blipFill>
        <p:spPr>
          <a:xfrm>
            <a:off x="2228850" y="1825625"/>
            <a:ext cx="7735888" cy="4351338"/>
          </a:xfrm>
          <a:prstGeom prst="rect">
            <a:avLst/>
          </a:prstGeom>
        </p:spPr>
      </p:pic>
    </p:spTree>
    <p:extLst>
      <p:ext uri="{BB962C8B-B14F-4D97-AF65-F5344CB8AC3E}">
        <p14:creationId xmlns:p14="http://schemas.microsoft.com/office/powerpoint/2010/main" val="291205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3AB5D69-B5A1-4594-B193-359B1FAC8AF9}"/>
              </a:ext>
            </a:extLst>
          </p:cNvPr>
          <p:cNvSpPr>
            <a:spLocks noGrp="1"/>
          </p:cNvSpPr>
          <p:nvPr>
            <p:ph type="title"/>
          </p:nvPr>
        </p:nvSpPr>
        <p:spPr/>
        <p:txBody>
          <a:bodyPr/>
          <a:lstStyle/>
          <a:p>
            <a:pPr algn="ctr"/>
            <a:r>
              <a:rPr lang="fr-FR" b="1" dirty="0"/>
              <a:t>L’évolution de l’Europe de 1815 à 1848</a:t>
            </a:r>
          </a:p>
        </p:txBody>
      </p:sp>
      <p:sp>
        <p:nvSpPr>
          <p:cNvPr id="3" name="Espace réservé du texte 2">
            <a:extLst>
              <a:ext uri="{FF2B5EF4-FFF2-40B4-BE49-F238E27FC236}">
                <a16:creationId xmlns="" xmlns:a16="http://schemas.microsoft.com/office/drawing/2014/main" id="{73A3144D-D9F4-4434-9A48-E670E891469A}"/>
              </a:ext>
            </a:extLst>
          </p:cNvPr>
          <p:cNvSpPr>
            <a:spLocks noGrp="1"/>
          </p:cNvSpPr>
          <p:nvPr>
            <p:ph type="body" idx="1"/>
          </p:nvPr>
        </p:nvSpPr>
        <p:spPr/>
        <p:txBody>
          <a:bodyPr/>
          <a:lstStyle/>
          <a:p>
            <a:r>
              <a:rPr lang="fr-FR" dirty="0"/>
              <a:t>Europe de 1815, issue du Congrès</a:t>
            </a:r>
          </a:p>
        </p:txBody>
      </p:sp>
      <p:pic>
        <p:nvPicPr>
          <p:cNvPr id="8" name="Espace réservé du contenu 7" descr="Une image contenant texte, carte&#10;&#10;Description générée automatiquement">
            <a:extLst>
              <a:ext uri="{FF2B5EF4-FFF2-40B4-BE49-F238E27FC236}">
                <a16:creationId xmlns="" xmlns:a16="http://schemas.microsoft.com/office/drawing/2014/main" id="{174C6380-B650-4CB7-BF17-91706EA09CD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39129" y="2505075"/>
            <a:ext cx="4759104" cy="3684588"/>
          </a:xfrm>
        </p:spPr>
      </p:pic>
      <p:sp>
        <p:nvSpPr>
          <p:cNvPr id="5" name="Espace réservé du texte 4">
            <a:extLst>
              <a:ext uri="{FF2B5EF4-FFF2-40B4-BE49-F238E27FC236}">
                <a16:creationId xmlns="" xmlns:a16="http://schemas.microsoft.com/office/drawing/2014/main" id="{714A9C3B-2668-4AC0-A6C7-C237FFAC33A1}"/>
              </a:ext>
            </a:extLst>
          </p:cNvPr>
          <p:cNvSpPr>
            <a:spLocks noGrp="1"/>
          </p:cNvSpPr>
          <p:nvPr>
            <p:ph type="body" sz="quarter" idx="3"/>
          </p:nvPr>
        </p:nvSpPr>
        <p:spPr/>
        <p:txBody>
          <a:bodyPr/>
          <a:lstStyle/>
          <a:p>
            <a:r>
              <a:rPr lang="fr-FR" dirty="0"/>
              <a:t>Europe de 1848, </a:t>
            </a:r>
            <a:r>
              <a:rPr lang="fr-FR" dirty="0" smtClean="0"/>
              <a:t>avant le </a:t>
            </a:r>
            <a:r>
              <a:rPr lang="fr-FR" dirty="0"/>
              <a:t>printemps des peuples.</a:t>
            </a:r>
          </a:p>
        </p:txBody>
      </p:sp>
      <p:pic>
        <p:nvPicPr>
          <p:cNvPr id="10" name="Espace réservé du contenu 9" descr="Une image contenant texte, carte&#10;&#10;Description générée automatiquement">
            <a:extLst>
              <a:ext uri="{FF2B5EF4-FFF2-40B4-BE49-F238E27FC236}">
                <a16:creationId xmlns="" xmlns:a16="http://schemas.microsoft.com/office/drawing/2014/main" id="{9A8C61C4-F55B-484F-9950-8D8138D221BC}"/>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72200" y="2785934"/>
            <a:ext cx="5183188" cy="3122870"/>
          </a:xfrm>
        </p:spPr>
      </p:pic>
    </p:spTree>
    <p:extLst>
      <p:ext uri="{BB962C8B-B14F-4D97-AF65-F5344CB8AC3E}">
        <p14:creationId xmlns:p14="http://schemas.microsoft.com/office/powerpoint/2010/main" val="310802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F729142-D43E-4A73-8F32-C7D254DA7D48}"/>
              </a:ext>
            </a:extLst>
          </p:cNvPr>
          <p:cNvSpPr>
            <a:spLocks noGrp="1"/>
          </p:cNvSpPr>
          <p:nvPr>
            <p:ph type="title"/>
          </p:nvPr>
        </p:nvSpPr>
        <p:spPr/>
        <p:txBody>
          <a:bodyPr/>
          <a:lstStyle/>
          <a:p>
            <a:pPr algn="ctr"/>
            <a:r>
              <a:rPr lang="fr-FR" b="1" dirty="0"/>
              <a:t>Chronologie principale 1814-1830</a:t>
            </a:r>
          </a:p>
        </p:txBody>
      </p:sp>
      <p:sp>
        <p:nvSpPr>
          <p:cNvPr id="3" name="Espace réservé du contenu 2">
            <a:extLst>
              <a:ext uri="{FF2B5EF4-FFF2-40B4-BE49-F238E27FC236}">
                <a16:creationId xmlns="" xmlns:a16="http://schemas.microsoft.com/office/drawing/2014/main" id="{D0BE9CAA-6AC7-4207-8407-5AA4CBE45D92}"/>
              </a:ext>
            </a:extLst>
          </p:cNvPr>
          <p:cNvSpPr>
            <a:spLocks noGrp="1"/>
          </p:cNvSpPr>
          <p:nvPr>
            <p:ph idx="1"/>
          </p:nvPr>
        </p:nvSpPr>
        <p:spPr>
          <a:xfrm>
            <a:off x="603682" y="1392865"/>
            <a:ext cx="10963921" cy="5100010"/>
          </a:xfrm>
        </p:spPr>
        <p:txBody>
          <a:bodyPr>
            <a:normAutofit fontScale="62500" lnSpcReduction="20000"/>
          </a:bodyPr>
          <a:lstStyle/>
          <a:p>
            <a:pPr>
              <a:buFont typeface="Wingdings" panose="05000000000000000000" pitchFamily="2" charset="2"/>
              <a:buChar char="Ø"/>
            </a:pPr>
            <a:r>
              <a:rPr lang="fr-FR" sz="1800" dirty="0"/>
              <a:t>4 mai 1814 : Louis XVIII octroie la</a:t>
            </a:r>
            <a:r>
              <a:rPr lang="fr-FR" sz="1800" b="1" dirty="0"/>
              <a:t> Charte </a:t>
            </a:r>
            <a:r>
              <a:rPr lang="fr-FR" sz="1800" dirty="0"/>
              <a:t>de 1814.</a:t>
            </a:r>
          </a:p>
          <a:p>
            <a:pPr>
              <a:buFont typeface="Wingdings" panose="05000000000000000000" pitchFamily="2" charset="2"/>
              <a:buChar char="Ø"/>
            </a:pPr>
            <a:r>
              <a:rPr lang="fr-FR" sz="1800" dirty="0"/>
              <a:t>23 juin 1814 début du Congrès de Vienne</a:t>
            </a:r>
          </a:p>
          <a:p>
            <a:pPr>
              <a:buFont typeface="Wingdings" panose="05000000000000000000" pitchFamily="2" charset="2"/>
              <a:buChar char="Ø"/>
            </a:pPr>
            <a:r>
              <a:rPr lang="fr-FR" sz="1800" dirty="0"/>
              <a:t>Juin-septembre 1815 : « </a:t>
            </a:r>
            <a:r>
              <a:rPr lang="fr-FR" sz="1800" b="1" dirty="0"/>
              <a:t>Terreur blanche</a:t>
            </a:r>
            <a:r>
              <a:rPr lang="fr-FR" sz="1800" dirty="0"/>
              <a:t> » exercée par les bandes royalistes contre les partisans de la Révolution ou de l’Empire.</a:t>
            </a:r>
          </a:p>
          <a:p>
            <a:pPr>
              <a:buFont typeface="Wingdings" panose="05000000000000000000" pitchFamily="2" charset="2"/>
              <a:buChar char="Ø"/>
            </a:pPr>
            <a:r>
              <a:rPr lang="fr-FR" sz="1800" dirty="0"/>
              <a:t>8 juillet, seconde Restauration.</a:t>
            </a:r>
          </a:p>
          <a:p>
            <a:pPr>
              <a:buFont typeface="Wingdings" panose="05000000000000000000" pitchFamily="2" charset="2"/>
              <a:buChar char="Ø"/>
            </a:pPr>
            <a:r>
              <a:rPr lang="fr-FR" sz="1800" dirty="0"/>
              <a:t>14-22 août : élection de la « </a:t>
            </a:r>
            <a:r>
              <a:rPr lang="fr-FR" sz="1800" b="1" dirty="0"/>
              <a:t>Chambre introuvable </a:t>
            </a:r>
            <a:r>
              <a:rPr lang="fr-FR" sz="1800" dirty="0"/>
              <a:t>», dominée par les ultra-royalistes. Cette élection sera suivie par des élections annuelles toutes gagnées par les libéraux jusqu’en 1820.</a:t>
            </a:r>
          </a:p>
          <a:p>
            <a:pPr>
              <a:buFont typeface="Wingdings" panose="05000000000000000000" pitchFamily="2" charset="2"/>
              <a:buChar char="Ø"/>
            </a:pPr>
            <a:r>
              <a:rPr lang="fr-FR" sz="1800" dirty="0"/>
              <a:t>24 septembre, le duc de Richelieu, émigré modéré, devient premier ministre.</a:t>
            </a:r>
          </a:p>
          <a:p>
            <a:pPr>
              <a:buFont typeface="Wingdings" panose="05000000000000000000" pitchFamily="2" charset="2"/>
              <a:buChar char="Ø"/>
            </a:pPr>
            <a:r>
              <a:rPr lang="fr-FR" sz="1800" dirty="0"/>
              <a:t>20 novembre 1815, la France est ramenée à ses frontières de 1790.</a:t>
            </a:r>
          </a:p>
          <a:p>
            <a:pPr>
              <a:buFont typeface="Wingdings" panose="05000000000000000000" pitchFamily="2" charset="2"/>
              <a:buChar char="Ø"/>
            </a:pPr>
            <a:r>
              <a:rPr lang="fr-FR" sz="1800" dirty="0"/>
              <a:t>13 février 1820 : </a:t>
            </a:r>
            <a:r>
              <a:rPr lang="fr-FR" sz="1800" b="1" dirty="0"/>
              <a:t>assassinat du duc de Berry</a:t>
            </a:r>
            <a:r>
              <a:rPr lang="fr-FR" sz="1800" dirty="0"/>
              <a:t>, fils du comte d’Artois, et neveu du roi, héritier de la dynastie par un bonapartiste. La duchesse de Berry est alors enceinte de « l’enfant du miracle », futur comte de Chambord.</a:t>
            </a:r>
          </a:p>
          <a:p>
            <a:pPr>
              <a:buFont typeface="Wingdings" panose="05000000000000000000" pitchFamily="2" charset="2"/>
              <a:buChar char="Ø"/>
            </a:pPr>
            <a:r>
              <a:rPr lang="fr-FR" sz="1800" dirty="0"/>
              <a:t>5 mai 1821 : à Sainte-Hélène, décès de Napoléon d’un cancer à l’estomac. La nouvelle en France passe totalement inaperçue. </a:t>
            </a:r>
          </a:p>
          <a:p>
            <a:pPr>
              <a:buFont typeface="Wingdings" panose="05000000000000000000" pitchFamily="2" charset="2"/>
              <a:buChar char="Ø"/>
            </a:pPr>
            <a:r>
              <a:rPr lang="fr-FR" sz="1800" dirty="0"/>
              <a:t>Avril 1823 : </a:t>
            </a:r>
            <a:r>
              <a:rPr lang="fr-FR" sz="1800" b="1" dirty="0"/>
              <a:t>Expédition d’Espagne </a:t>
            </a:r>
            <a:r>
              <a:rPr lang="fr-FR" sz="1800" dirty="0"/>
              <a:t>: les troupes françaises restaurent le roi Ferdinand VII, souverain absolu.</a:t>
            </a:r>
          </a:p>
          <a:p>
            <a:pPr>
              <a:buFont typeface="Wingdings" panose="05000000000000000000" pitchFamily="2" charset="2"/>
              <a:buChar char="Ø"/>
            </a:pPr>
            <a:r>
              <a:rPr lang="fr-FR" sz="1800" dirty="0"/>
              <a:t>16 septembre 1824,</a:t>
            </a:r>
            <a:r>
              <a:rPr lang="fr-FR" sz="1800" b="1" dirty="0"/>
              <a:t> mort de Louis XVIII et début du règne de Charles X.</a:t>
            </a:r>
          </a:p>
          <a:p>
            <a:pPr>
              <a:buFont typeface="Wingdings" panose="05000000000000000000" pitchFamily="2" charset="2"/>
              <a:buChar char="Ø"/>
            </a:pPr>
            <a:r>
              <a:rPr lang="fr-FR" sz="1800" dirty="0"/>
              <a:t>29 mai 1825, Charles X est </a:t>
            </a:r>
            <a:r>
              <a:rPr lang="fr-FR" sz="1800" b="1" dirty="0"/>
              <a:t>sacré roi de France </a:t>
            </a:r>
            <a:r>
              <a:rPr lang="fr-FR" sz="1800" dirty="0"/>
              <a:t>et renoue avec la tradition du sacre de Reims.</a:t>
            </a:r>
          </a:p>
          <a:p>
            <a:pPr>
              <a:buFont typeface="Wingdings" panose="05000000000000000000" pitchFamily="2" charset="2"/>
              <a:buChar char="Ø"/>
            </a:pPr>
            <a:r>
              <a:rPr lang="fr-FR" sz="1800" dirty="0"/>
              <a:t>6 août 1829 : Charles X charge un ultra, le prince de Polignac, de former le gouvernement.</a:t>
            </a:r>
          </a:p>
          <a:p>
            <a:pPr>
              <a:buFont typeface="Wingdings" panose="05000000000000000000" pitchFamily="2" charset="2"/>
              <a:buChar char="Ø"/>
            </a:pPr>
            <a:r>
              <a:rPr lang="fr-FR" sz="1800" dirty="0"/>
              <a:t>18 mars 1830 : adresse des 221 députés libéraux, constatant le désaccord du Parlement avec le gouvernement.</a:t>
            </a:r>
          </a:p>
          <a:p>
            <a:pPr>
              <a:buFont typeface="Wingdings" panose="05000000000000000000" pitchFamily="2" charset="2"/>
              <a:buChar char="Ø"/>
            </a:pPr>
            <a:r>
              <a:rPr lang="fr-FR" sz="1800" dirty="0"/>
              <a:t>16 mai 1830 : Charles X dissout la chambre. Les élections de juin-juillet consacrent une majorité libérale.</a:t>
            </a:r>
          </a:p>
          <a:p>
            <a:pPr>
              <a:buFont typeface="Wingdings" panose="05000000000000000000" pitchFamily="2" charset="2"/>
              <a:buChar char="Ø"/>
            </a:pPr>
            <a:r>
              <a:rPr lang="fr-FR" sz="1800" dirty="0"/>
              <a:t>26 juillet 1830 : publication de </a:t>
            </a:r>
            <a:r>
              <a:rPr lang="fr-FR" sz="1800" b="1" dirty="0"/>
              <a:t>quatre Ordonnances de Saint-Cloud </a:t>
            </a:r>
            <a:r>
              <a:rPr lang="fr-FR" sz="1800" dirty="0"/>
              <a:t>par Charles X, restreignant les libertés individuelles et de la presse et dissolvant la Chambre.</a:t>
            </a:r>
          </a:p>
          <a:p>
            <a:pPr>
              <a:buFont typeface="Wingdings" panose="05000000000000000000" pitchFamily="2" charset="2"/>
              <a:buChar char="Ø"/>
            </a:pPr>
            <a:r>
              <a:rPr lang="fr-FR" sz="1800" dirty="0"/>
              <a:t> 27-28-29 juillet 1830 : révolution à Paris dite des « T</a:t>
            </a:r>
            <a:r>
              <a:rPr lang="fr-FR" sz="1800" b="1" dirty="0"/>
              <a:t>rois Glorieuses</a:t>
            </a:r>
            <a:r>
              <a:rPr lang="fr-FR" sz="1800" dirty="0"/>
              <a:t> ».</a:t>
            </a:r>
          </a:p>
          <a:p>
            <a:pPr>
              <a:buFont typeface="Wingdings" panose="05000000000000000000" pitchFamily="2" charset="2"/>
              <a:buChar char="Ø"/>
            </a:pPr>
            <a:r>
              <a:rPr lang="fr-FR" sz="1800" dirty="0"/>
              <a:t>2 août 1830 : abdication de Charles X, puis de son fils, le dauphin « Louis XIX », en faveur de son petit-fils, le duc de Bordeaux (« Henri V »), non reconnu par les chambres. C’est le temps de l’hésitation de 1830 : Bourbon ? Bonaparte? République ? Sous l’impulsion d’Adolphe Thiers et de La Fayette, c’est finalement </a:t>
            </a:r>
            <a:r>
              <a:rPr lang="fr-FR" sz="1800" b="1" dirty="0"/>
              <a:t>Louis-Philippe, duc d’Orléans </a:t>
            </a:r>
            <a:r>
              <a:rPr lang="fr-FR" sz="1800" dirty="0"/>
              <a:t>et lieutenant général du royaume depuis le 31 juillet qui est proclamé « Roi des Français »  le 9 août 1830.</a:t>
            </a:r>
          </a:p>
          <a:p>
            <a:pPr>
              <a:buFont typeface="Wingdings" panose="05000000000000000000" pitchFamily="2" charset="2"/>
              <a:buChar char="Ø"/>
            </a:pPr>
            <a:endParaRPr lang="fr-FR" sz="1600" dirty="0"/>
          </a:p>
        </p:txBody>
      </p:sp>
    </p:spTree>
    <p:extLst>
      <p:ext uri="{BB962C8B-B14F-4D97-AF65-F5344CB8AC3E}">
        <p14:creationId xmlns:p14="http://schemas.microsoft.com/office/powerpoint/2010/main" val="345574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36563AB-FA7D-455A-8B34-D417B2D1A432}"/>
              </a:ext>
            </a:extLst>
          </p:cNvPr>
          <p:cNvSpPr>
            <a:spLocks noGrp="1"/>
          </p:cNvSpPr>
          <p:nvPr>
            <p:ph type="title"/>
          </p:nvPr>
        </p:nvSpPr>
        <p:spPr/>
        <p:txBody>
          <a:bodyPr/>
          <a:lstStyle/>
          <a:p>
            <a:pPr algn="ctr"/>
            <a:r>
              <a:rPr lang="fr-FR" b="1" dirty="0"/>
              <a:t>La terreur blanche de 1815</a:t>
            </a:r>
          </a:p>
        </p:txBody>
      </p:sp>
      <p:sp>
        <p:nvSpPr>
          <p:cNvPr id="3" name="Espace réservé du contenu 2">
            <a:extLst>
              <a:ext uri="{FF2B5EF4-FFF2-40B4-BE49-F238E27FC236}">
                <a16:creationId xmlns="" xmlns:a16="http://schemas.microsoft.com/office/drawing/2014/main" id="{A94C874A-9F27-4243-856A-EC4058F5B11C}"/>
              </a:ext>
            </a:extLst>
          </p:cNvPr>
          <p:cNvSpPr>
            <a:spLocks noGrp="1"/>
          </p:cNvSpPr>
          <p:nvPr>
            <p:ph idx="1"/>
          </p:nvPr>
        </p:nvSpPr>
        <p:spPr>
          <a:xfrm>
            <a:off x="838200" y="1551482"/>
            <a:ext cx="10515600" cy="4941393"/>
          </a:xfrm>
        </p:spPr>
        <p:txBody>
          <a:bodyPr>
            <a:normAutofit fontScale="47500" lnSpcReduction="20000"/>
          </a:bodyPr>
          <a:lstStyle/>
          <a:p>
            <a:pPr algn="just">
              <a:buFont typeface="Wingdings" panose="05000000000000000000" pitchFamily="2" charset="2"/>
              <a:buChar char="Ø"/>
            </a:pPr>
            <a:r>
              <a:rPr lang="fr-FR" sz="3400" dirty="0"/>
              <a:t>Après la chute de Napoléon, 60 départements français étaient envahis et occupés par les troupes prussiennes, autrichiennes et russes. </a:t>
            </a:r>
          </a:p>
          <a:p>
            <a:pPr algn="just">
              <a:buFont typeface="Wingdings" panose="05000000000000000000" pitchFamily="2" charset="2"/>
              <a:buChar char="Ø"/>
            </a:pPr>
            <a:r>
              <a:rPr lang="fr-FR" sz="3400" dirty="0"/>
              <a:t>À Marseille, les 25 -26 juin 1815, une semaine après Waterloo, une partie de la population massacra les officiers bonapartistes et les Mamelouks (soldats d'origine égyptienne) qui avaient été ramenés par Bonaparte en 1799 à l'issue de l'expédition d'Égypte, il y eut plus de 200 morts. À Avignon, le 2 août, le </a:t>
            </a:r>
            <a:r>
              <a:rPr lang="fr-FR" sz="3400" b="1" dirty="0"/>
              <a:t>maréchal Brune </a:t>
            </a:r>
            <a:r>
              <a:rPr lang="fr-FR" sz="3400" dirty="0"/>
              <a:t>qui un mois après la chute de l'Empire avait maintenu le drapeau tricolore à Toulon est assassiné par les royalistes, son corps mutilé est jeté dans le Rhône. À Toulouse, le </a:t>
            </a:r>
            <a:r>
              <a:rPr lang="fr-FR" sz="3400" b="1" dirty="0"/>
              <a:t>général Ramel </a:t>
            </a:r>
            <a:r>
              <a:rPr lang="fr-FR" sz="3400" dirty="0"/>
              <a:t>qui commandait les troupes royales mais qui avait voulu réprimer les actions violentes des « </a:t>
            </a:r>
            <a:r>
              <a:rPr lang="fr-FR" sz="3400" b="1" dirty="0"/>
              <a:t>Verdets</a:t>
            </a:r>
            <a:r>
              <a:rPr lang="fr-FR" sz="3400" dirty="0"/>
              <a:t> » (royalistes qui comme signe de ralliement portaient à leurs chapeau ou à la boutonnière la cocarde verte, emblème du comte d'Artois, le frère et héritier du roi Louis XVIII) est également assassiné le 15 août. À Nîmes </a:t>
            </a:r>
            <a:r>
              <a:rPr lang="fr-FR" sz="3400" b="1" dirty="0"/>
              <a:t>les patrons protestants </a:t>
            </a:r>
            <a:r>
              <a:rPr lang="fr-FR" sz="3400" dirty="0"/>
              <a:t>sont attaqués par leurs ouvriers catholiques ; il y eut plus de 80 morts ; la situation est telle que les troupes d'occupation autrichiennes doivent intervenir contre les émeutiers royalistes. </a:t>
            </a:r>
          </a:p>
          <a:p>
            <a:pPr algn="just">
              <a:buFont typeface="Wingdings" panose="05000000000000000000" pitchFamily="2" charset="2"/>
              <a:buChar char="Ø"/>
            </a:pPr>
            <a:r>
              <a:rPr lang="fr-FR" sz="3400" dirty="0"/>
              <a:t>Dès que la </a:t>
            </a:r>
            <a:r>
              <a:rPr lang="fr-FR" sz="3400" b="1" dirty="0"/>
              <a:t>chambre « introuvable » </a:t>
            </a:r>
            <a:r>
              <a:rPr lang="fr-FR" sz="3400" dirty="0"/>
              <a:t>se réunit, elle impose le départ des ministres de Napoléon qui avaient pourtant négocié le retour de la monarchie. Joseph Fouché, pour se faire pardonner son action terroriste et 1793-1794, et son action très efficace la tête du ministère de la police pendant une grande partie de l'Empire, avait dressé une liste de ses anciens amis fin qu'ils soient éliminés. Il doit cependant s'exiler car il a voté la mort de Louis XVI en janvier 1793. Il en est de même pour </a:t>
            </a:r>
            <a:r>
              <a:rPr lang="fr-FR" sz="3400" b="1" dirty="0"/>
              <a:t>Lazare Carnot, Cambacérès, </a:t>
            </a:r>
            <a:r>
              <a:rPr lang="fr-FR" sz="3400" dirty="0"/>
              <a:t>le peintre </a:t>
            </a:r>
            <a:r>
              <a:rPr lang="fr-FR" sz="3400" b="1" dirty="0"/>
              <a:t>Louis David </a:t>
            </a:r>
            <a:r>
              <a:rPr lang="fr-FR" sz="3400" dirty="0"/>
              <a:t>tous des régicides... </a:t>
            </a:r>
          </a:p>
          <a:p>
            <a:pPr algn="just">
              <a:buFont typeface="Wingdings" panose="05000000000000000000" pitchFamily="2" charset="2"/>
              <a:buChar char="Ø"/>
            </a:pPr>
            <a:r>
              <a:rPr lang="fr-FR" sz="3400" dirty="0"/>
              <a:t>Seize généraux qui en 1814 avaient prêté le serment de fidélité au roi Louis XVIII mais qui s'étaient ralliés à Napoléon au printemps 1815 pendant les Cent-Jours, sont jugés par des tribunaux de guerre et condamnés à mort</a:t>
            </a:r>
            <a:r>
              <a:rPr lang="fr-FR" sz="3400" b="1" dirty="0"/>
              <a:t>. Le général La Bédoyère</a:t>
            </a:r>
            <a:r>
              <a:rPr lang="fr-FR" sz="3400" dirty="0"/>
              <a:t>, le premier officier supérieur à s'être rallié à Napoléon pendant les Cent-Jours, est exécuté le 15 août. Le </a:t>
            </a:r>
            <a:r>
              <a:rPr lang="fr-FR" sz="3400" b="1" dirty="0"/>
              <a:t>maréchal Ney </a:t>
            </a:r>
            <a:r>
              <a:rPr lang="fr-FR" sz="3400" dirty="0"/>
              <a:t>(condamné par la Cour des pairs où siègent d'anciens militaires et fonctionnaires de l'Empire) est fusillé le 7 décembre. Le </a:t>
            </a:r>
            <a:r>
              <a:rPr lang="fr-FR" sz="3400" b="1" dirty="0"/>
              <a:t>maréchal Soult </a:t>
            </a:r>
            <a:r>
              <a:rPr lang="fr-FR" sz="3400" dirty="0"/>
              <a:t>parvient à se cacher dans le Massif Central. La Valette, ancien directeur général de la Poste est sauvé par sa femme qui parvient à le faire évader de sa prison en prenant sa place. </a:t>
            </a:r>
          </a:p>
          <a:p>
            <a:pPr algn="just">
              <a:buFont typeface="Wingdings" panose="05000000000000000000" pitchFamily="2" charset="2"/>
              <a:buChar char="Ø"/>
            </a:pPr>
            <a:r>
              <a:rPr lang="fr-FR" sz="3400" dirty="0"/>
              <a:t>C’est dans ce contexte de vengeance des anciens émigrés, que se passe l’action du roman </a:t>
            </a:r>
            <a:r>
              <a:rPr lang="fr-FR" sz="3400" b="1" dirty="0"/>
              <a:t>d’Alexandre Dumas, « le comte de Monte-Cristo ».</a:t>
            </a:r>
          </a:p>
          <a:p>
            <a:pPr>
              <a:buFont typeface="Wingdings" panose="05000000000000000000" pitchFamily="2" charset="2"/>
              <a:buChar char="Ø"/>
            </a:pPr>
            <a:endParaRPr lang="fr-FR" sz="2000" dirty="0"/>
          </a:p>
        </p:txBody>
      </p:sp>
    </p:spTree>
    <p:extLst>
      <p:ext uri="{BB962C8B-B14F-4D97-AF65-F5344CB8AC3E}">
        <p14:creationId xmlns:p14="http://schemas.microsoft.com/office/powerpoint/2010/main" val="116715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8F98474-A60E-4667-9B6F-552E3A79344D}"/>
              </a:ext>
            </a:extLst>
          </p:cNvPr>
          <p:cNvSpPr>
            <a:spLocks noGrp="1"/>
          </p:cNvSpPr>
          <p:nvPr>
            <p:ph type="title"/>
          </p:nvPr>
        </p:nvSpPr>
        <p:spPr/>
        <p:txBody>
          <a:bodyPr/>
          <a:lstStyle/>
          <a:p>
            <a:pPr algn="ctr"/>
            <a:r>
              <a:rPr lang="fr-FR" b="1" dirty="0"/>
              <a:t>La Restauration (1814-1830)</a:t>
            </a:r>
          </a:p>
        </p:txBody>
      </p:sp>
      <p:pic>
        <p:nvPicPr>
          <p:cNvPr id="6" name="Espace réservé du contenu 5">
            <a:extLst>
              <a:ext uri="{FF2B5EF4-FFF2-40B4-BE49-F238E27FC236}">
                <a16:creationId xmlns="" xmlns:a16="http://schemas.microsoft.com/office/drawing/2014/main" id="{E6798870-D806-4AE6-A882-B3AEB6EEDF6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1165902" y="2419154"/>
            <a:ext cx="4670270" cy="3601470"/>
          </a:xfrm>
        </p:spPr>
      </p:pic>
      <p:pic>
        <p:nvPicPr>
          <p:cNvPr id="9" name="Espace réservé du contenu 8" descr="Une image contenant tissu&#10;&#10;Description générée automatiquement">
            <a:extLst>
              <a:ext uri="{FF2B5EF4-FFF2-40B4-BE49-F238E27FC236}">
                <a16:creationId xmlns="" xmlns:a16="http://schemas.microsoft.com/office/drawing/2014/main" id="{5ADBA52C-7B19-4C18-8AC1-58AFDAE29E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61612"/>
            <a:ext cx="5181600" cy="2879363"/>
          </a:xfrm>
        </p:spPr>
      </p:pic>
      <p:sp>
        <p:nvSpPr>
          <p:cNvPr id="7" name="ZoneTexte 6">
            <a:extLst>
              <a:ext uri="{FF2B5EF4-FFF2-40B4-BE49-F238E27FC236}">
                <a16:creationId xmlns="" xmlns:a16="http://schemas.microsoft.com/office/drawing/2014/main" id="{64A5D798-DE8F-4104-9A86-D9380ABCE580}"/>
              </a:ext>
            </a:extLst>
          </p:cNvPr>
          <p:cNvSpPr txBox="1"/>
          <p:nvPr/>
        </p:nvSpPr>
        <p:spPr>
          <a:xfrm>
            <a:off x="1814121" y="2233000"/>
            <a:ext cx="500063" cy="376237"/>
          </a:xfrm>
          <a:prstGeom prst="rect">
            <a:avLst/>
          </a:prstGeom>
          <a:solidFill>
            <a:schemeClr val="bg1"/>
          </a:solidFill>
        </p:spPr>
        <p:txBody>
          <a:bodyPr wrap="square" rtlCol="0">
            <a:spAutoFit/>
          </a:bodyPr>
          <a:lstStyle/>
          <a:p>
            <a:endParaRPr lang="fr-FR" dirty="0"/>
          </a:p>
        </p:txBody>
      </p:sp>
      <p:sp>
        <p:nvSpPr>
          <p:cNvPr id="10" name="ZoneTexte 9">
            <a:extLst>
              <a:ext uri="{FF2B5EF4-FFF2-40B4-BE49-F238E27FC236}">
                <a16:creationId xmlns="" xmlns:a16="http://schemas.microsoft.com/office/drawing/2014/main" id="{3C97C40B-C1C1-458A-A51C-9689333EDB48}"/>
              </a:ext>
            </a:extLst>
          </p:cNvPr>
          <p:cNvSpPr txBox="1"/>
          <p:nvPr/>
        </p:nvSpPr>
        <p:spPr>
          <a:xfrm>
            <a:off x="1607773" y="5651292"/>
            <a:ext cx="3346476" cy="369332"/>
          </a:xfrm>
          <a:prstGeom prst="rect">
            <a:avLst/>
          </a:prstGeom>
          <a:noFill/>
        </p:spPr>
        <p:txBody>
          <a:bodyPr wrap="square" rtlCol="0">
            <a:spAutoFit/>
          </a:bodyPr>
          <a:lstStyle/>
          <a:p>
            <a:pPr algn="ctr"/>
            <a:r>
              <a:rPr lang="fr-FR" dirty="0"/>
              <a:t>La Charte de 1814</a:t>
            </a:r>
          </a:p>
        </p:txBody>
      </p:sp>
      <p:sp>
        <p:nvSpPr>
          <p:cNvPr id="11" name="ZoneTexte 10">
            <a:extLst>
              <a:ext uri="{FF2B5EF4-FFF2-40B4-BE49-F238E27FC236}">
                <a16:creationId xmlns="" xmlns:a16="http://schemas.microsoft.com/office/drawing/2014/main" id="{19BC84D8-EFCD-4194-B32C-61624D8BE963}"/>
              </a:ext>
            </a:extLst>
          </p:cNvPr>
          <p:cNvSpPr txBox="1"/>
          <p:nvPr/>
        </p:nvSpPr>
        <p:spPr>
          <a:xfrm>
            <a:off x="6280879" y="5718748"/>
            <a:ext cx="5126636" cy="646331"/>
          </a:xfrm>
          <a:prstGeom prst="rect">
            <a:avLst/>
          </a:prstGeom>
          <a:noFill/>
        </p:spPr>
        <p:txBody>
          <a:bodyPr wrap="square" rtlCol="0">
            <a:spAutoFit/>
          </a:bodyPr>
          <a:lstStyle/>
          <a:p>
            <a:pPr algn="ctr"/>
            <a:r>
              <a:rPr lang="fr-FR" dirty="0"/>
              <a:t>L’assassinat du duc de Berry par le Bonapartiste Louvel le 13 février 1820</a:t>
            </a:r>
          </a:p>
        </p:txBody>
      </p:sp>
    </p:spTree>
    <p:extLst>
      <p:ext uri="{BB962C8B-B14F-4D97-AF65-F5344CB8AC3E}">
        <p14:creationId xmlns:p14="http://schemas.microsoft.com/office/powerpoint/2010/main" val="3327935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138CC91-78E7-40A6-9D03-157E13532EA8}"/>
              </a:ext>
            </a:extLst>
          </p:cNvPr>
          <p:cNvSpPr>
            <a:spLocks noGrp="1"/>
          </p:cNvSpPr>
          <p:nvPr>
            <p:ph type="title"/>
          </p:nvPr>
        </p:nvSpPr>
        <p:spPr/>
        <p:txBody>
          <a:bodyPr/>
          <a:lstStyle/>
          <a:p>
            <a:pPr algn="ctr"/>
            <a:r>
              <a:rPr lang="fr-FR" b="1" dirty="0"/>
              <a:t>La Restauration (1814-1830)</a:t>
            </a:r>
          </a:p>
        </p:txBody>
      </p:sp>
      <p:sp>
        <p:nvSpPr>
          <p:cNvPr id="3" name="Espace réservé du texte 2">
            <a:extLst>
              <a:ext uri="{FF2B5EF4-FFF2-40B4-BE49-F238E27FC236}">
                <a16:creationId xmlns="" xmlns:a16="http://schemas.microsoft.com/office/drawing/2014/main" id="{0E568A57-B596-4DDA-97A9-5E0840C91A03}"/>
              </a:ext>
            </a:extLst>
          </p:cNvPr>
          <p:cNvSpPr>
            <a:spLocks noGrp="1"/>
          </p:cNvSpPr>
          <p:nvPr>
            <p:ph type="body" idx="1"/>
          </p:nvPr>
        </p:nvSpPr>
        <p:spPr>
          <a:xfrm>
            <a:off x="839788" y="1681163"/>
            <a:ext cx="5157787" cy="492411"/>
          </a:xfrm>
        </p:spPr>
        <p:txBody>
          <a:bodyPr>
            <a:normAutofit/>
          </a:bodyPr>
          <a:lstStyle/>
          <a:p>
            <a:pPr algn="ctr"/>
            <a:r>
              <a:rPr lang="fr-FR" sz="1800" dirty="0"/>
              <a:t>Carrosse du sacre de Charles X, 19 mai 1825</a:t>
            </a:r>
          </a:p>
        </p:txBody>
      </p:sp>
      <p:pic>
        <p:nvPicPr>
          <p:cNvPr id="8" name="Espace réservé du contenu 7" descr="Une image contenant intérieur, fenêtre, table, vieux&#10;&#10;Description générée automatiquement">
            <a:extLst>
              <a:ext uri="{FF2B5EF4-FFF2-40B4-BE49-F238E27FC236}">
                <a16:creationId xmlns="" xmlns:a16="http://schemas.microsoft.com/office/drawing/2014/main" id="{6D0A8A94-BCA6-4651-8954-A48ED1E305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630015"/>
            <a:ext cx="5157787" cy="3434708"/>
          </a:xfrm>
        </p:spPr>
      </p:pic>
      <p:sp>
        <p:nvSpPr>
          <p:cNvPr id="5" name="Espace réservé du texte 4">
            <a:extLst>
              <a:ext uri="{FF2B5EF4-FFF2-40B4-BE49-F238E27FC236}">
                <a16:creationId xmlns="" xmlns:a16="http://schemas.microsoft.com/office/drawing/2014/main" id="{C67F26FA-2A82-4A7A-A6B6-314C36CDE159}"/>
              </a:ext>
            </a:extLst>
          </p:cNvPr>
          <p:cNvSpPr>
            <a:spLocks noGrp="1"/>
          </p:cNvSpPr>
          <p:nvPr>
            <p:ph type="body" sz="quarter" idx="3"/>
          </p:nvPr>
        </p:nvSpPr>
        <p:spPr/>
        <p:txBody>
          <a:bodyPr>
            <a:normAutofit/>
          </a:bodyPr>
          <a:lstStyle/>
          <a:p>
            <a:pPr algn="ctr"/>
            <a:r>
              <a:rPr lang="fr-FR" sz="1800" dirty="0"/>
              <a:t>Louis-Philippe proclamé lieutenant général du royaume, 31 juillet 1830 </a:t>
            </a:r>
          </a:p>
        </p:txBody>
      </p:sp>
      <p:pic>
        <p:nvPicPr>
          <p:cNvPr id="10" name="Espace réservé du contenu 9" descr="Une image contenant personne, bâtiment, groupe, gens&#10;&#10;Description générée automatiquement">
            <a:extLst>
              <a:ext uri="{FF2B5EF4-FFF2-40B4-BE49-F238E27FC236}">
                <a16:creationId xmlns="" xmlns:a16="http://schemas.microsoft.com/office/drawing/2014/main" id="{6327BF2F-B589-42D9-AE61-B401AF55E3C5}"/>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279569" y="2505075"/>
            <a:ext cx="2968449" cy="3684588"/>
          </a:xfrm>
        </p:spPr>
      </p:pic>
      <p:sp>
        <p:nvSpPr>
          <p:cNvPr id="11" name="ZoneTexte 10">
            <a:extLst>
              <a:ext uri="{FF2B5EF4-FFF2-40B4-BE49-F238E27FC236}">
                <a16:creationId xmlns="" xmlns:a16="http://schemas.microsoft.com/office/drawing/2014/main" id="{9B05B029-53D5-4748-BC49-E90F586B1E4B}"/>
              </a:ext>
            </a:extLst>
          </p:cNvPr>
          <p:cNvSpPr txBox="1"/>
          <p:nvPr/>
        </p:nvSpPr>
        <p:spPr>
          <a:xfrm>
            <a:off x="592112" y="6231265"/>
            <a:ext cx="5748728" cy="600164"/>
          </a:xfrm>
          <a:prstGeom prst="rect">
            <a:avLst/>
          </a:prstGeom>
          <a:noFill/>
        </p:spPr>
        <p:txBody>
          <a:bodyPr wrap="square" rtlCol="0">
            <a:spAutoFit/>
          </a:bodyPr>
          <a:lstStyle/>
          <a:p>
            <a:pPr algn="just"/>
            <a:r>
              <a:rPr lang="fr-FR" sz="1100" dirty="0"/>
              <a:t>Cette énorme berline de 5 tonnes, aujourd’hui exposée aux écuries du Château de Versailles, doré à la feuille d’or, et coûtant une somme astronomique. Il servit tous les régimes suivants et fit sa dernière sortie en 1856 lors du baptême du prince héritier, fils de Napoléon III.</a:t>
            </a:r>
          </a:p>
        </p:txBody>
      </p:sp>
    </p:spTree>
    <p:extLst>
      <p:ext uri="{BB962C8B-B14F-4D97-AF65-F5344CB8AC3E}">
        <p14:creationId xmlns:p14="http://schemas.microsoft.com/office/powerpoint/2010/main" val="3244583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1456</Words>
  <Application>Microsoft Office PowerPoint</Application>
  <PresentationFormat>Grand écran</PresentationFormat>
  <Paragraphs>76</Paragraphs>
  <Slides>15</Slides>
  <Notes>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Calibri Light</vt:lpstr>
      <vt:lpstr>Times New Roman</vt:lpstr>
      <vt:lpstr>Wingdings</vt:lpstr>
      <vt:lpstr>Thème Office</vt:lpstr>
      <vt:lpstr>l’échec des monarchies constitutionnelles (1814-1848) </vt:lpstr>
      <vt:lpstr>l’échec des monarchies constitutionnelles (1814-1848)   Charles X (1824-1830), dernier frère de Louis XVI, roi à 66 ans. Chef des Ultras royalistes pendant le règne de Louis XVIII,  il tente un retour à l’absolutisme. Il est chassé du trône le 29 juillet 1830 durant les « Trois Glorieuses ».</vt:lpstr>
      <vt:lpstr>l’échec des monarchies constitutionnelles (1814-1848)   Louis Philippe Ier, roi des  Français (1830-1848), fils de Philippe Egalité, duc d’Orléans qui a voté la mort de son cousin Louis XVI, il profite des Trois Glorieuses, présenté à l’hôtel de ville par La Fayette. Il gouverne la France pendant  17 ans et 7 mois, en « roi bourgeois » et lance la France dans la voie de la révolution industrielle. Sa fin de règne est difficile et il est chassé par la révolution populaire de février 1848.</vt:lpstr>
      <vt:lpstr>Le Congrès de Vienne (1814-1815) Vidéo explicative  de Thierry Lentz</vt:lpstr>
      <vt:lpstr>L’évolution de l’Europe de 1815 à 1848</vt:lpstr>
      <vt:lpstr>Chronologie principale 1814-1830</vt:lpstr>
      <vt:lpstr>La terreur blanche de 1815</vt:lpstr>
      <vt:lpstr>La Restauration (1814-1830)</vt:lpstr>
      <vt:lpstr>La Restauration (1814-1830)</vt:lpstr>
      <vt:lpstr>Chronologie principale 1830-1848</vt:lpstr>
      <vt:lpstr>Une girouette magnifique : le maréchal Soult</vt:lpstr>
      <vt:lpstr>François Guizot,  la tête pensante du régime</vt:lpstr>
      <vt:lpstr>La machine infernale de Fieschi  </vt:lpstr>
      <vt:lpstr>Campagne des Banquets (1847-1848)</vt:lpstr>
      <vt:lpstr>Louis-Napoléon Bonaparte,  le prince aventurier.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l’échec des monarchies constitutionnelles (1814-1848) </dc:title>
  <dc:creator>David BARBAUD</dc:creator>
  <cp:lastModifiedBy>Profs</cp:lastModifiedBy>
  <cp:revision>11</cp:revision>
  <dcterms:created xsi:type="dcterms:W3CDTF">2019-10-16T14:20:19Z</dcterms:created>
  <dcterms:modified xsi:type="dcterms:W3CDTF">2019-10-17T13:09:36Z</dcterms:modified>
</cp:coreProperties>
</file>